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64" r:id="rId4"/>
    <p:sldId id="266" r:id="rId5"/>
    <p:sldId id="268" r:id="rId6"/>
    <p:sldId id="269" r:id="rId7"/>
    <p:sldId id="282" r:id="rId8"/>
    <p:sldId id="272" r:id="rId9"/>
    <p:sldId id="275" r:id="rId10"/>
    <p:sldId id="273" r:id="rId11"/>
    <p:sldId id="277" r:id="rId12"/>
    <p:sldId id="278" r:id="rId13"/>
    <p:sldId id="274" r:id="rId14"/>
    <p:sldId id="284" r:id="rId15"/>
    <p:sldId id="283" r:id="rId16"/>
    <p:sldId id="285" r:id="rId17"/>
    <p:sldId id="28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41" autoAdjust="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C5EE4578-F9E3-B186-6317-EE905AAC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B34ED749-F651-EAEA-4343-2047051A1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97FE4D8E-6063-D086-04AD-7B2A7C83DD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3723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819AA5A3-86CB-D1F1-2E2A-837D6816E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ADC1FEF0-52FF-D777-55C9-2596FC640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DE18E3EA-89EF-E7B8-7C4D-3D901EAD0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67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C0468164-DE80-45F0-08D8-B22FC541E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A345B963-28AB-F69B-3F9F-1C43378AB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585E099A-C638-9634-C279-49E07B6F7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784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A844D13-5AD3-0765-3142-AB32C00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ffd98375f_0_0:notes">
            <a:extLst>
              <a:ext uri="{FF2B5EF4-FFF2-40B4-BE49-F238E27FC236}">
                <a16:creationId xmlns:a16="http://schemas.microsoft.com/office/drawing/2014/main" id="{21563252-FA46-AA50-643B-93E5AC8D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fffd98375f_0_0:notes">
            <a:extLst>
              <a:ext uri="{FF2B5EF4-FFF2-40B4-BE49-F238E27FC236}">
                <a16:creationId xmlns:a16="http://schemas.microsoft.com/office/drawing/2014/main" id="{F00C0C73-A4D6-AEDB-F222-8FA87D564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inyurl.com/4dm9du6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i.org/10.1016/j.jclepro.2019.11947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45D187-1387-7275-232D-7F16983EFD81}"/>
              </a:ext>
            </a:extLst>
          </p:cNvPr>
          <p:cNvSpPr txBox="1"/>
          <p:nvPr/>
        </p:nvSpPr>
        <p:spPr>
          <a:xfrm>
            <a:off x="3984373" y="4393085"/>
            <a:ext cx="64244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Rahul Rajwar</a:t>
            </a:r>
          </a:p>
          <a:p>
            <a:pPr algn="just"/>
            <a:r>
              <a:rPr lang="en-IN" b="1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Chemical/Petroleum Engineering</a:t>
            </a:r>
          </a:p>
          <a:p>
            <a:pPr algn="just"/>
            <a:r>
              <a:rPr lang="en-IN" b="1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IIT Kharagpur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31A4C9D9-4500-1CD7-7535-607436D1C38D}"/>
              </a:ext>
            </a:extLst>
          </p:cNvPr>
          <p:cNvGrpSpPr>
            <a:grpSpLocks noChangeAspect="1"/>
          </p:cNvGrpSpPr>
          <p:nvPr/>
        </p:nvGrpSpPr>
        <p:grpSpPr>
          <a:xfrm>
            <a:off x="3984373" y="2491485"/>
            <a:ext cx="1950166" cy="1950166"/>
            <a:chOff x="0" y="0"/>
            <a:chExt cx="8909050" cy="8909050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A9F536C-2CF8-0A49-D72F-8916F0F153F5}"/>
                </a:ext>
              </a:extLst>
            </p:cNvPr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6AA839"/>
            </a:solidFill>
            <a:ln>
              <a:solidFill>
                <a:srgbClr val="7030A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FB024BA-A2A8-8FC1-03C9-6CC9C3FA3FA9}"/>
                </a:ext>
              </a:extLst>
            </p:cNvPr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  <a:ln>
              <a:solidFill>
                <a:srgbClr val="7030A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297BBA30-3C6C-F061-4305-3AA546DAC80A}"/>
                </a:ext>
              </a:extLst>
            </p:cNvPr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47A30"/>
            </a:solidFill>
            <a:ln>
              <a:solidFill>
                <a:srgbClr val="7030A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F45DA1C5-5F65-5897-1CBF-538029C33BD3}"/>
              </a:ext>
            </a:extLst>
          </p:cNvPr>
          <p:cNvGrpSpPr>
            <a:grpSpLocks noChangeAspect="1"/>
          </p:cNvGrpSpPr>
          <p:nvPr/>
        </p:nvGrpSpPr>
        <p:grpSpPr>
          <a:xfrm>
            <a:off x="6995322" y="2468804"/>
            <a:ext cx="1950166" cy="1950166"/>
            <a:chOff x="0" y="0"/>
            <a:chExt cx="8909050" cy="8909050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424CEBE6-C747-233A-B7BE-6F7185E2ED9D}"/>
                </a:ext>
              </a:extLst>
            </p:cNvPr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6AA839"/>
            </a:solidFill>
            <a:ln>
              <a:solidFill>
                <a:srgbClr val="7030A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4E61C45-221B-C808-C9D7-546D09B16A61}"/>
                </a:ext>
              </a:extLst>
            </p:cNvPr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  <a:ln>
              <a:solidFill>
                <a:srgbClr val="7030A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2B7E91FA-B1CA-DD5D-0A23-C037757DACEB}"/>
                </a:ext>
              </a:extLst>
            </p:cNvPr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47A30"/>
            </a:solidFill>
            <a:ln>
              <a:solidFill>
                <a:srgbClr val="7030A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FA7ACD-D383-061C-1136-456278016BEA}"/>
              </a:ext>
            </a:extLst>
          </p:cNvPr>
          <p:cNvSpPr txBox="1"/>
          <p:nvPr/>
        </p:nvSpPr>
        <p:spPr>
          <a:xfrm>
            <a:off x="7101800" y="4404836"/>
            <a:ext cx="64244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Arghadeep Biswas</a:t>
            </a:r>
          </a:p>
          <a:p>
            <a:pPr algn="just"/>
            <a:r>
              <a:rPr lang="en-IN" b="1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Chemical Engineering </a:t>
            </a:r>
          </a:p>
          <a:p>
            <a:pPr algn="just"/>
            <a:r>
              <a:rPr lang="en-IN" b="1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IIT Kharagpur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11003F-6ECF-2B33-079A-2B689CD3A2C7}"/>
              </a:ext>
            </a:extLst>
          </p:cNvPr>
          <p:cNvSpPr txBox="1"/>
          <p:nvPr/>
        </p:nvSpPr>
        <p:spPr>
          <a:xfrm>
            <a:off x="3261090" y="2011133"/>
            <a:ext cx="676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Topic: Smart Coatings Questionnaire</a:t>
            </a:r>
            <a:endParaRPr lang="en-IN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0B3D9-7633-E1E7-CC3D-AB3EC64DA68B}"/>
              </a:ext>
            </a:extLst>
          </p:cNvPr>
          <p:cNvSpPr txBox="1"/>
          <p:nvPr/>
        </p:nvSpPr>
        <p:spPr>
          <a:xfrm>
            <a:off x="654803" y="-38745"/>
            <a:ext cx="7834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rgbClr val="7030A0"/>
                </a:solidFill>
                <a:latin typeface="Trebuchet MS" panose="020B0603020202020204" pitchFamily="34" charset="0"/>
              </a:rPr>
              <a:t>Q.7) What are the facilities required for prototype development, characterization, and testing? What will be the estimated timeline and milestones for development?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D34C6B38-F818-FD38-4F18-C5660B5BEED9}"/>
              </a:ext>
            </a:extLst>
          </p:cNvPr>
          <p:cNvSpPr/>
          <p:nvPr/>
        </p:nvSpPr>
        <p:spPr>
          <a:xfrm>
            <a:off x="2255004" y="314872"/>
            <a:ext cx="4734732" cy="312812"/>
          </a:xfrm>
          <a:prstGeom prst="frame">
            <a:avLst/>
          </a:prstGeom>
          <a:solidFill>
            <a:srgbClr val="7030A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BFEF4-B8CA-F8F4-197C-29D182806A15}"/>
              </a:ext>
            </a:extLst>
          </p:cNvPr>
          <p:cNvSpPr txBox="1"/>
          <p:nvPr/>
        </p:nvSpPr>
        <p:spPr>
          <a:xfrm>
            <a:off x="2255004" y="328932"/>
            <a:ext cx="550189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030A0"/>
                </a:solidFill>
                <a:latin typeface="Trebuchet MS" panose="020B0603020202020204" pitchFamily="34" charset="0"/>
              </a:rPr>
              <a:t>Prototype Development Facilities with Integrated Smart IT</a:t>
            </a:r>
            <a:endParaRPr lang="en-IN" sz="1300" b="1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137F5-F31F-DCE1-EEDC-7048BABD1B69}"/>
              </a:ext>
            </a:extLst>
          </p:cNvPr>
          <p:cNvSpPr txBox="1"/>
          <p:nvPr/>
        </p:nvSpPr>
        <p:spPr>
          <a:xfrm>
            <a:off x="94283" y="618808"/>
            <a:ext cx="88947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Material Preparation</a:t>
            </a:r>
            <a:r>
              <a:rPr lang="en-US" sz="1000" b="1" dirty="0">
                <a:latin typeface="Cambira"/>
              </a:rPr>
              <a:t>:</a:t>
            </a:r>
            <a:endParaRPr lang="en-US" sz="1000" dirty="0">
              <a:latin typeface="Cambira"/>
            </a:endParaRP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Facilities: </a:t>
            </a:r>
            <a:r>
              <a:rPr lang="en-US" sz="1000" dirty="0">
                <a:latin typeface="Cambira"/>
              </a:rPr>
              <a:t>High-shear mixers and ball mills for precise blending and dispersion. Storage facilities with real-time inventory monitoring via </a:t>
            </a:r>
            <a:r>
              <a:rPr lang="en-US" sz="1000" b="1" dirty="0">
                <a:solidFill>
                  <a:srgbClr val="7030A0"/>
                </a:solidFill>
                <a:latin typeface="Cambira"/>
              </a:rPr>
              <a:t>ERP and MES systems</a:t>
            </a:r>
            <a:r>
              <a:rPr 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lang="en-US" sz="1000" dirty="0">
                <a:latin typeface="Cambira"/>
              </a:rPr>
              <a:t>for material availability and quality checks.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Smart IT Integration:</a:t>
            </a:r>
            <a:r>
              <a:rPr lang="en-US" sz="1000" b="1" dirty="0">
                <a:latin typeface="Cambira"/>
              </a:rPr>
              <a:t> </a:t>
            </a:r>
            <a:r>
              <a:rPr lang="en-US" sz="1000" dirty="0">
                <a:latin typeface="Cambira"/>
              </a:rPr>
              <a:t>Use automated inventory management within the </a:t>
            </a:r>
            <a:r>
              <a:rPr lang="en-US" sz="1000" b="1" dirty="0">
                <a:solidFill>
                  <a:srgbClr val="7030A0"/>
                </a:solidFill>
                <a:latin typeface="Cambira"/>
              </a:rPr>
              <a:t>ERP (Enterprise Resource Planning)</a:t>
            </a:r>
            <a:r>
              <a:rPr lang="en-US" sz="1000" dirty="0">
                <a:latin typeface="Cambira"/>
              </a:rPr>
              <a:t> layer to track raw material usage and maintain stock levels.</a:t>
            </a:r>
          </a:p>
          <a:p>
            <a:r>
              <a:rPr lang="en-US" sz="1000" dirty="0">
                <a:latin typeface="Cambira"/>
              </a:rPr>
              <a:t>MES (Manufacturing Execution System) integration to track batch production and provide real-time alerts for material shortages.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Purpose: </a:t>
            </a:r>
            <a:r>
              <a:rPr lang="en-US" sz="1000" dirty="0">
                <a:latin typeface="Cambira"/>
              </a:rPr>
              <a:t>Optimize raw material handling and reduce waste by linking consumption data with production scheduling.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Coating Application: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Facilities:</a:t>
            </a:r>
            <a:r>
              <a:rPr lang="en-US" sz="1000" b="1" dirty="0">
                <a:latin typeface="Cambira"/>
              </a:rPr>
              <a:t> </a:t>
            </a:r>
            <a:r>
              <a:rPr lang="en-US" sz="1000" dirty="0">
                <a:latin typeface="Cambira"/>
              </a:rPr>
              <a:t>Spray guns, robotic applicators, and controlled curing chambers. Automated robotic arms for consistent multi-layer application.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Smart IT Integration: </a:t>
            </a:r>
            <a:r>
              <a:rPr lang="en-US" sz="1000" dirty="0">
                <a:latin typeface="Cambira"/>
              </a:rPr>
              <a:t>MES layer manages application precision by controlling parameters such as layer thickness, curing time, and temperature. Automated data logging ensures traceability of each batch for quality assurance.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Purpose:</a:t>
            </a:r>
            <a:r>
              <a:rPr lang="en-US" sz="1000" b="1" dirty="0">
                <a:latin typeface="Cambira"/>
              </a:rPr>
              <a:t> </a:t>
            </a:r>
            <a:r>
              <a:rPr lang="en-US" sz="1000" dirty="0">
                <a:latin typeface="Cambira"/>
              </a:rPr>
              <a:t>Achieve consistency across layers and batches by monitoring process control parameters.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788DE3-6B7B-E4CE-DF8C-1C77F7135B6C}"/>
              </a:ext>
            </a:extLst>
          </p:cNvPr>
          <p:cNvSpPr/>
          <p:nvPr/>
        </p:nvSpPr>
        <p:spPr>
          <a:xfrm>
            <a:off x="76580" y="657554"/>
            <a:ext cx="8997678" cy="17060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2CCD105-EAB8-82D2-47F9-B844040DFBE2}"/>
              </a:ext>
            </a:extLst>
          </p:cNvPr>
          <p:cNvSpPr/>
          <p:nvPr/>
        </p:nvSpPr>
        <p:spPr>
          <a:xfrm>
            <a:off x="2333787" y="2385903"/>
            <a:ext cx="4734732" cy="256820"/>
          </a:xfrm>
          <a:prstGeom prst="frame">
            <a:avLst/>
          </a:prstGeom>
          <a:solidFill>
            <a:srgbClr val="7030A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9673E-0719-9BB7-1875-3AD56B0A7062}"/>
              </a:ext>
            </a:extLst>
          </p:cNvPr>
          <p:cNvSpPr txBox="1"/>
          <p:nvPr/>
        </p:nvSpPr>
        <p:spPr>
          <a:xfrm>
            <a:off x="2583963" y="2366219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030A0"/>
                </a:solidFill>
                <a:latin typeface="Trebuchet MS" panose="020B0603020202020204" pitchFamily="34" charset="0"/>
              </a:rPr>
              <a:t>Characterization Facilities with Smart IT Integration</a:t>
            </a:r>
            <a:endParaRPr lang="en-IN" sz="1300" b="1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DD381C9E-2FE8-FC7F-820A-D7FED29E8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4" y="2610495"/>
            <a:ext cx="831484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Adhesion Testing: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Cambi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Facilities:</a:t>
            </a:r>
            <a:r>
              <a:rPr lang="en-US" altLang="en-US" sz="1000" dirty="0">
                <a:solidFill>
                  <a:schemeClr val="tx1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Pull-off adhesion testers and cross-hatch cutters.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Smart IT Integration:</a:t>
            </a:r>
            <a:r>
              <a:rPr lang="en-US" altLang="en-US" sz="1000" dirty="0">
                <a:solidFill>
                  <a:schemeClr val="tx1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Automated data capture using sensors linked to MES for centralized storage of test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Purpose:</a:t>
            </a:r>
            <a:r>
              <a:rPr lang="en-US" altLang="en-US" sz="1000" dirty="0">
                <a:solidFill>
                  <a:schemeClr val="tx1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Improve data accessibility for performance trend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Surface Analysis: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Cambi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Facilities:</a:t>
            </a:r>
            <a:r>
              <a:rPr lang="en-US" altLang="en-US" sz="1000" dirty="0">
                <a:solidFill>
                  <a:schemeClr val="tx1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SEM and AFM systems for morphology and roughness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Smart IT Integration:</a:t>
            </a:r>
            <a:r>
              <a:rPr lang="en-US" alt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Data integration with MES for instant defect reporting and process adjustments.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Purpose:</a:t>
            </a:r>
            <a:r>
              <a:rPr lang="en-US" altLang="en-US" sz="1000" dirty="0">
                <a:solidFill>
                  <a:schemeClr val="tx1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Minimize errors by linking real-time characterization data to manufacturing parameters.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Chemical and Thermal Analysis: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Cambi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Facilities:</a:t>
            </a:r>
            <a:r>
              <a:rPr lang="en-US" alt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FTIR and DSC for composition and stability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Smart IT Integration:</a:t>
            </a:r>
            <a:r>
              <a:rPr lang="en-US" alt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MES provides automated alarms for deviations in chemical or thermal properties.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Purpose:</a:t>
            </a:r>
            <a:r>
              <a:rPr lang="en-US" alt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Enhance batch consistency and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Self-Healing Validation: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Cambi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Facilities:</a:t>
            </a:r>
            <a:r>
              <a:rPr lang="en-US" altLang="en-US" sz="1000" dirty="0">
                <a:solidFill>
                  <a:schemeClr val="tx1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Environmental chambers and microscopy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Smart IT Integration:</a:t>
            </a:r>
            <a:r>
              <a:rPr lang="en-US" alt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Test data is fed back into MES for process optimization and predictive analytics.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ira"/>
              </a:rPr>
              <a:t>Purpose:</a:t>
            </a:r>
            <a:r>
              <a:rPr lang="en-US" alt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Monitor long-term self-healing performance under various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F8FBF-E134-6DE0-16A1-223EF1F2AC7B}"/>
              </a:ext>
            </a:extLst>
          </p:cNvPr>
          <p:cNvSpPr/>
          <p:nvPr/>
        </p:nvSpPr>
        <p:spPr>
          <a:xfrm>
            <a:off x="76580" y="2661355"/>
            <a:ext cx="5890267" cy="24220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0B4319-DA05-4030-9594-BFD645B21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158" y="2756379"/>
            <a:ext cx="3060097" cy="20283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2695E84-3D5B-4D60-ABA3-62EF2706BC86}"/>
              </a:ext>
            </a:extLst>
          </p:cNvPr>
          <p:cNvSpPr/>
          <p:nvPr/>
        </p:nvSpPr>
        <p:spPr>
          <a:xfrm>
            <a:off x="6037409" y="2724150"/>
            <a:ext cx="3060097" cy="222755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09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9EE4-DD13-AB3A-D85B-07A9B45BCAB9}"/>
              </a:ext>
            </a:extLst>
          </p:cNvPr>
          <p:cNvSpPr txBox="1"/>
          <p:nvPr/>
        </p:nvSpPr>
        <p:spPr>
          <a:xfrm>
            <a:off x="654803" y="-38745"/>
            <a:ext cx="7834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rgbClr val="7030A0"/>
                </a:solidFill>
                <a:latin typeface="Trebuchet MS" panose="020B0603020202020204" pitchFamily="34" charset="0"/>
              </a:rPr>
              <a:t>Q.7) What are the facilities required for prototype development, characterization, and testing? What will be the estimated timeline and milestones for development?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D4550FF8-96DB-C87E-7A7C-79B553FD3784}"/>
              </a:ext>
            </a:extLst>
          </p:cNvPr>
          <p:cNvSpPr/>
          <p:nvPr/>
        </p:nvSpPr>
        <p:spPr>
          <a:xfrm>
            <a:off x="2255004" y="314872"/>
            <a:ext cx="4734732" cy="219820"/>
          </a:xfrm>
          <a:prstGeom prst="frame">
            <a:avLst/>
          </a:prstGeom>
          <a:solidFill>
            <a:srgbClr val="7030A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D3632-2E70-1131-4AA8-500F83B96BB1}"/>
              </a:ext>
            </a:extLst>
          </p:cNvPr>
          <p:cNvSpPr txBox="1"/>
          <p:nvPr/>
        </p:nvSpPr>
        <p:spPr>
          <a:xfrm>
            <a:off x="2843939" y="276127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030A0"/>
                </a:solidFill>
                <a:latin typeface="Trebuchet MS" panose="020B0603020202020204" pitchFamily="34" charset="0"/>
              </a:rPr>
              <a:t>Testing Facilities with Smart IT Integration</a:t>
            </a:r>
            <a:endParaRPr lang="en-IN" sz="1300" b="1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32542-2DC6-5C08-7E1C-11F22406AFF5}"/>
              </a:ext>
            </a:extLst>
          </p:cNvPr>
          <p:cNvSpPr txBox="1"/>
          <p:nvPr/>
        </p:nvSpPr>
        <p:spPr>
          <a:xfrm>
            <a:off x="542441" y="517705"/>
            <a:ext cx="815985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Testing Facilities with Smart IT Integration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Durability and Environmental Resistance: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Facilities:</a:t>
            </a:r>
            <a:r>
              <a:rPr lang="en-US" sz="1000" b="1" dirty="0">
                <a:latin typeface="Cambira"/>
              </a:rPr>
              <a:t> </a:t>
            </a:r>
            <a:r>
              <a:rPr lang="en-US" sz="1000" dirty="0">
                <a:latin typeface="Cambira"/>
              </a:rPr>
              <a:t>UV-accelerated aging chambers and salt spray testers.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Smart IT Integration: </a:t>
            </a:r>
            <a:r>
              <a:rPr lang="en-US" sz="1000" dirty="0">
                <a:latin typeface="Cambira"/>
              </a:rPr>
              <a:t>MES automatically correlates durability results with production parameters to optimize formulations.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Purpose:</a:t>
            </a:r>
            <a:r>
              <a:rPr lang="en-US" sz="1000" b="1" dirty="0">
                <a:latin typeface="Cambira"/>
              </a:rPr>
              <a:t> </a:t>
            </a:r>
            <a:r>
              <a:rPr lang="en-US" sz="1000" dirty="0">
                <a:latin typeface="Cambira"/>
              </a:rPr>
              <a:t>Proactively refine production processes to enhance environmental resistance.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Mechanical Testing: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Facilities: </a:t>
            </a:r>
            <a:r>
              <a:rPr lang="en-US" sz="1000" dirty="0">
                <a:latin typeface="Cambira"/>
              </a:rPr>
              <a:t>Abrasion and tensile testers.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Smart IT Integration: </a:t>
            </a:r>
            <a:r>
              <a:rPr lang="en-US" sz="1000" dirty="0">
                <a:latin typeface="Cambira"/>
              </a:rPr>
              <a:t>MES and PDA systems enable automated defect reporting and batch rejection alerts.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Purpose:</a:t>
            </a:r>
            <a:r>
              <a:rPr lang="en-US" sz="1000" b="1" dirty="0">
                <a:latin typeface="Cambira"/>
              </a:rPr>
              <a:t> </a:t>
            </a:r>
            <a:r>
              <a:rPr lang="en-US" sz="1000" dirty="0">
                <a:latin typeface="Cambira"/>
              </a:rPr>
              <a:t>Ensure coating reliability under stress conditions.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Hydrophobic Testing: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Facilities:</a:t>
            </a:r>
            <a:r>
              <a:rPr lang="en-US" sz="1000" b="1" dirty="0">
                <a:latin typeface="Cambira"/>
              </a:rPr>
              <a:t> </a:t>
            </a:r>
            <a:r>
              <a:rPr lang="en-US" sz="1000" dirty="0">
                <a:latin typeface="Cambira"/>
              </a:rPr>
              <a:t>Contact angle goniometers and water spray testers.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Smart IT Integration: </a:t>
            </a:r>
            <a:r>
              <a:rPr lang="en-US" sz="1000" dirty="0">
                <a:latin typeface="Cambira"/>
              </a:rPr>
              <a:t>Results directly inform MES, which adjusts hydrophobic additive formulations for better performance.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Purpose: </a:t>
            </a:r>
            <a:r>
              <a:rPr lang="en-US" sz="1000" dirty="0">
                <a:latin typeface="Cambira"/>
              </a:rPr>
              <a:t>Optimize water-resistance properties during production.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16419-9A26-0648-50E3-3350B7FE8E7B}"/>
              </a:ext>
            </a:extLst>
          </p:cNvPr>
          <p:cNvSpPr/>
          <p:nvPr/>
        </p:nvSpPr>
        <p:spPr>
          <a:xfrm>
            <a:off x="542441" y="564813"/>
            <a:ext cx="6447295" cy="200693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2FE2EE-74A4-D4E0-7EF3-5F5641A59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35303"/>
              </p:ext>
            </p:extLst>
          </p:nvPr>
        </p:nvGraphicFramePr>
        <p:xfrm>
          <a:off x="240297" y="2941091"/>
          <a:ext cx="4292958" cy="2151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986">
                  <a:extLst>
                    <a:ext uri="{9D8B030D-6E8A-4147-A177-3AD203B41FA5}">
                      <a16:colId xmlns:a16="http://schemas.microsoft.com/office/drawing/2014/main" val="1894677585"/>
                    </a:ext>
                  </a:extLst>
                </a:gridCol>
                <a:gridCol w="1430986">
                  <a:extLst>
                    <a:ext uri="{9D8B030D-6E8A-4147-A177-3AD203B41FA5}">
                      <a16:colId xmlns:a16="http://schemas.microsoft.com/office/drawing/2014/main" val="3562023626"/>
                    </a:ext>
                  </a:extLst>
                </a:gridCol>
                <a:gridCol w="1430986">
                  <a:extLst>
                    <a:ext uri="{9D8B030D-6E8A-4147-A177-3AD203B41FA5}">
                      <a16:colId xmlns:a16="http://schemas.microsoft.com/office/drawing/2014/main" val="688091381"/>
                    </a:ext>
                  </a:extLst>
                </a:gridCol>
              </a:tblGrid>
              <a:tr h="307349">
                <a:tc>
                  <a:txBody>
                    <a:bodyPr/>
                    <a:lstStyle/>
                    <a:p>
                      <a:endParaRPr lang="en-IN" sz="1200" dirty="0">
                        <a:solidFill>
                          <a:srgbClr val="7030A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729743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47597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77120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1498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140015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26848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190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280BBFB-8045-84BC-9AEF-DFCE8BCAC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39340"/>
              </p:ext>
            </p:extLst>
          </p:nvPr>
        </p:nvGraphicFramePr>
        <p:xfrm>
          <a:off x="4812296" y="2610495"/>
          <a:ext cx="4292958" cy="2458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986">
                  <a:extLst>
                    <a:ext uri="{9D8B030D-6E8A-4147-A177-3AD203B41FA5}">
                      <a16:colId xmlns:a16="http://schemas.microsoft.com/office/drawing/2014/main" val="1894677585"/>
                    </a:ext>
                  </a:extLst>
                </a:gridCol>
                <a:gridCol w="1430986">
                  <a:extLst>
                    <a:ext uri="{9D8B030D-6E8A-4147-A177-3AD203B41FA5}">
                      <a16:colId xmlns:a16="http://schemas.microsoft.com/office/drawing/2014/main" val="3562023626"/>
                    </a:ext>
                  </a:extLst>
                </a:gridCol>
                <a:gridCol w="1430986">
                  <a:extLst>
                    <a:ext uri="{9D8B030D-6E8A-4147-A177-3AD203B41FA5}">
                      <a16:colId xmlns:a16="http://schemas.microsoft.com/office/drawing/2014/main" val="688091381"/>
                    </a:ext>
                  </a:extLst>
                </a:gridCol>
              </a:tblGrid>
              <a:tr h="307349">
                <a:tc>
                  <a:txBody>
                    <a:bodyPr/>
                    <a:lstStyle/>
                    <a:p>
                      <a:endParaRPr lang="en-IN" sz="1200" dirty="0">
                        <a:solidFill>
                          <a:srgbClr val="7030A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729743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47597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49656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77120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1498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140015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26848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1901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94EC243-B725-D7EF-A49C-BDA6F00A5B2B}"/>
              </a:ext>
            </a:extLst>
          </p:cNvPr>
          <p:cNvSpPr txBox="1"/>
          <p:nvPr/>
        </p:nvSpPr>
        <p:spPr>
          <a:xfrm>
            <a:off x="654803" y="2602030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Estimated Timeline and Milestone Table</a:t>
            </a:r>
            <a:endParaRPr lang="en-IN" sz="1300" b="1" u="sng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999FA-AFFF-3137-B3E9-DAE7918D0D00}"/>
              </a:ext>
            </a:extLst>
          </p:cNvPr>
          <p:cNvSpPr txBox="1"/>
          <p:nvPr/>
        </p:nvSpPr>
        <p:spPr>
          <a:xfrm>
            <a:off x="480449" y="297217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mbira"/>
              </a:rPr>
              <a:t>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02FD8-D153-AA41-12D3-ECB69178BBF1}"/>
              </a:ext>
            </a:extLst>
          </p:cNvPr>
          <p:cNvSpPr txBox="1"/>
          <p:nvPr/>
        </p:nvSpPr>
        <p:spPr>
          <a:xfrm>
            <a:off x="5129939" y="261318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mbira"/>
              </a:rPr>
              <a:t>Activity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273BD5-925F-ACA9-5D2E-83ABD0F1B12D}"/>
              </a:ext>
            </a:extLst>
          </p:cNvPr>
          <p:cNvSpPr txBox="1"/>
          <p:nvPr/>
        </p:nvSpPr>
        <p:spPr>
          <a:xfrm>
            <a:off x="1790127" y="2972177"/>
            <a:ext cx="4850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mbira"/>
              </a:rPr>
              <a:t>Time Required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B584B-DEC8-D639-793D-10709DE02155}"/>
              </a:ext>
            </a:extLst>
          </p:cNvPr>
          <p:cNvSpPr txBox="1"/>
          <p:nvPr/>
        </p:nvSpPr>
        <p:spPr>
          <a:xfrm>
            <a:off x="6359544" y="2629594"/>
            <a:ext cx="4850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mbira"/>
              </a:rPr>
              <a:t>Time Required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F398-F23E-F640-7340-C0C9C30E93B3}"/>
              </a:ext>
            </a:extLst>
          </p:cNvPr>
          <p:cNvSpPr txBox="1"/>
          <p:nvPr/>
        </p:nvSpPr>
        <p:spPr>
          <a:xfrm>
            <a:off x="3274016" y="2965367"/>
            <a:ext cx="5606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mbira"/>
              </a:rPr>
              <a:t>Milestone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A72C8F-4149-99DF-C2FF-8B9D6A3DF0CA}"/>
              </a:ext>
            </a:extLst>
          </p:cNvPr>
          <p:cNvSpPr txBox="1"/>
          <p:nvPr/>
        </p:nvSpPr>
        <p:spPr>
          <a:xfrm>
            <a:off x="7840278" y="2621387"/>
            <a:ext cx="5606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mbira"/>
              </a:rPr>
              <a:t>Milestone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A365EC-3CD9-08E8-4AC0-3B0C0494EA7C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2708275"/>
          <a:ext cx="8521700" cy="304800"/>
        </p:xfrm>
        <a:graphic>
          <a:graphicData uri="http://schemas.openxmlformats.org/drawingml/2006/table">
            <a:tbl>
              <a:tblPr/>
              <a:tblGrid>
                <a:gridCol w="8521700">
                  <a:extLst>
                    <a:ext uri="{9D8B030D-6E8A-4147-A177-3AD203B41FA5}">
                      <a16:colId xmlns:a16="http://schemas.microsoft.com/office/drawing/2014/main" val="2737247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46956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125135D-4CD5-F703-457D-F03224B0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875129"/>
              </p:ext>
            </p:extLst>
          </p:nvPr>
        </p:nvGraphicFramePr>
        <p:xfrm>
          <a:off x="207669" y="3306679"/>
          <a:ext cx="8521700" cy="213360"/>
        </p:xfrm>
        <a:graphic>
          <a:graphicData uri="http://schemas.openxmlformats.org/drawingml/2006/table">
            <a:tbl>
              <a:tblPr/>
              <a:tblGrid>
                <a:gridCol w="8521700">
                  <a:extLst>
                    <a:ext uri="{9D8B030D-6E8A-4147-A177-3AD203B41FA5}">
                      <a16:colId xmlns:a16="http://schemas.microsoft.com/office/drawing/2014/main" val="2627783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800" dirty="0">
                          <a:latin typeface="Cambira"/>
                        </a:rPr>
                        <a:t>Site Acquisition and Preparation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27312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0B5B6F8-8414-8589-207F-667DFD6F39D5}"/>
              </a:ext>
            </a:extLst>
          </p:cNvPr>
          <p:cNvSpPr txBox="1"/>
          <p:nvPr/>
        </p:nvSpPr>
        <p:spPr>
          <a:xfrm>
            <a:off x="207669" y="3539748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Procurement of Plant and</a:t>
            </a:r>
          </a:p>
          <a:p>
            <a:r>
              <a:rPr lang="en-US" sz="800" dirty="0">
                <a:latin typeface="Cambira"/>
              </a:rPr>
              <a:t>Machinery</a:t>
            </a:r>
            <a:endParaRPr lang="en-IN" sz="800" dirty="0">
              <a:latin typeface="Cambir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09B08-614F-9B9E-DF81-3ED75B2F0AB7}"/>
              </a:ext>
            </a:extLst>
          </p:cNvPr>
          <p:cNvSpPr txBox="1"/>
          <p:nvPr/>
        </p:nvSpPr>
        <p:spPr>
          <a:xfrm>
            <a:off x="207669" y="3910670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Installation of Machinery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F62997-0F93-A52F-C130-A376D96E0307}"/>
              </a:ext>
            </a:extLst>
          </p:cNvPr>
          <p:cNvSpPr txBox="1"/>
          <p:nvPr/>
        </p:nvSpPr>
        <p:spPr>
          <a:xfrm>
            <a:off x="232888" y="4245429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Arrangement of Finance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11C7F5-CAE6-0D75-37FB-BB6780E41DE8}"/>
              </a:ext>
            </a:extLst>
          </p:cNvPr>
          <p:cNvSpPr txBox="1"/>
          <p:nvPr/>
        </p:nvSpPr>
        <p:spPr>
          <a:xfrm>
            <a:off x="232888" y="4544844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Raw Material Procurement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3674DA-22D5-A8F1-1F67-3744887C9894}"/>
              </a:ext>
            </a:extLst>
          </p:cNvPr>
          <p:cNvSpPr txBox="1"/>
          <p:nvPr/>
        </p:nvSpPr>
        <p:spPr>
          <a:xfrm>
            <a:off x="214439" y="4800744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Manpower Recruitment and </a:t>
            </a:r>
          </a:p>
          <a:p>
            <a:r>
              <a:rPr lang="en-IN" sz="800" dirty="0">
                <a:latin typeface="Cambira"/>
              </a:rPr>
              <a:t>Training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81FCFD-D473-F2E4-A452-3BBBE32225E9}"/>
              </a:ext>
            </a:extLst>
          </p:cNvPr>
          <p:cNvSpPr txBox="1"/>
          <p:nvPr/>
        </p:nvSpPr>
        <p:spPr>
          <a:xfrm>
            <a:off x="4757832" y="2945163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Product Development &amp; Testing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4CF93E-E03D-2DAD-A16C-7E87AFF59FEF}"/>
              </a:ext>
            </a:extLst>
          </p:cNvPr>
          <p:cNvSpPr txBox="1"/>
          <p:nvPr/>
        </p:nvSpPr>
        <p:spPr>
          <a:xfrm>
            <a:off x="4932096" y="3244578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Pilot Production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440244-0B0A-2B90-BD21-7A699F816676}"/>
              </a:ext>
            </a:extLst>
          </p:cNvPr>
          <p:cNvSpPr txBox="1"/>
          <p:nvPr/>
        </p:nvSpPr>
        <p:spPr>
          <a:xfrm>
            <a:off x="4869435" y="3584769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Quality Control Setup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6E4250-95FE-7160-DF3A-55DE9DAB7CF2}"/>
              </a:ext>
            </a:extLst>
          </p:cNvPr>
          <p:cNvSpPr txBox="1"/>
          <p:nvPr/>
        </p:nvSpPr>
        <p:spPr>
          <a:xfrm>
            <a:off x="4851216" y="3885466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Commercial Trial Runs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98BE86-7286-28D5-A980-25EAF778C9A4}"/>
              </a:ext>
            </a:extLst>
          </p:cNvPr>
          <p:cNvSpPr txBox="1"/>
          <p:nvPr/>
        </p:nvSpPr>
        <p:spPr>
          <a:xfrm>
            <a:off x="4756768" y="4198924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Marketing &amp; Branding Initiatives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9CA497-960A-832A-20D5-64E6FA9F14D7}"/>
              </a:ext>
            </a:extLst>
          </p:cNvPr>
          <p:cNvSpPr txBox="1"/>
          <p:nvPr/>
        </p:nvSpPr>
        <p:spPr>
          <a:xfrm>
            <a:off x="4754733" y="4462902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Regulatory Approvals and</a:t>
            </a:r>
          </a:p>
          <a:p>
            <a:r>
              <a:rPr lang="en-IN" sz="800" dirty="0">
                <a:latin typeface="Cambira"/>
              </a:rPr>
              <a:t>Certifications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503A12-C7EA-9A44-713D-38556B641905}"/>
              </a:ext>
            </a:extLst>
          </p:cNvPr>
          <p:cNvSpPr txBox="1"/>
          <p:nvPr/>
        </p:nvSpPr>
        <p:spPr>
          <a:xfrm>
            <a:off x="4779511" y="4805779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Full-Scale Production &amp; Launch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53E8BF-F3F6-AD8B-455C-442793A20A4A}"/>
              </a:ext>
            </a:extLst>
          </p:cNvPr>
          <p:cNvSpPr txBox="1"/>
          <p:nvPr/>
        </p:nvSpPr>
        <p:spPr>
          <a:xfrm>
            <a:off x="1864563" y="3276619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1–2 Months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130002-4A34-7E07-C4D8-079A3DDF2A8E}"/>
              </a:ext>
            </a:extLst>
          </p:cNvPr>
          <p:cNvSpPr txBox="1"/>
          <p:nvPr/>
        </p:nvSpPr>
        <p:spPr>
          <a:xfrm>
            <a:off x="1856471" y="3600306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2–3 Months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DBDFAD-08FE-7913-E334-D39285734D17}"/>
              </a:ext>
            </a:extLst>
          </p:cNvPr>
          <p:cNvSpPr txBox="1"/>
          <p:nvPr/>
        </p:nvSpPr>
        <p:spPr>
          <a:xfrm>
            <a:off x="1856471" y="3916996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2–3 Months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7FCFF2-195D-2A54-93B5-FF4D2A3AAE52}"/>
              </a:ext>
            </a:extLst>
          </p:cNvPr>
          <p:cNvSpPr txBox="1"/>
          <p:nvPr/>
        </p:nvSpPr>
        <p:spPr>
          <a:xfrm>
            <a:off x="1690209" y="4198924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1–2 Months (Concurrent)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11B03A-852B-F7B9-D773-A4F79FB4BC24}"/>
              </a:ext>
            </a:extLst>
          </p:cNvPr>
          <p:cNvSpPr txBox="1"/>
          <p:nvPr/>
        </p:nvSpPr>
        <p:spPr>
          <a:xfrm>
            <a:off x="1864563" y="4513296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1 Month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53DF7-D952-37FC-6218-02E268BEB855}"/>
              </a:ext>
            </a:extLst>
          </p:cNvPr>
          <p:cNvSpPr txBox="1"/>
          <p:nvPr/>
        </p:nvSpPr>
        <p:spPr>
          <a:xfrm>
            <a:off x="1856471" y="4821963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1–2 Months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097C63-CBF3-7625-D381-33D349987F03}"/>
              </a:ext>
            </a:extLst>
          </p:cNvPr>
          <p:cNvSpPr txBox="1"/>
          <p:nvPr/>
        </p:nvSpPr>
        <p:spPr>
          <a:xfrm>
            <a:off x="6406061" y="2945787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2 Months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E6045E-F20C-D59E-6A0B-4403B7852326}"/>
              </a:ext>
            </a:extLst>
          </p:cNvPr>
          <p:cNvSpPr txBox="1"/>
          <p:nvPr/>
        </p:nvSpPr>
        <p:spPr>
          <a:xfrm>
            <a:off x="6406061" y="3261080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1–1.5 Months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8B6F6B-235E-17A0-B511-5957159FBD56}"/>
              </a:ext>
            </a:extLst>
          </p:cNvPr>
          <p:cNvSpPr txBox="1"/>
          <p:nvPr/>
        </p:nvSpPr>
        <p:spPr>
          <a:xfrm>
            <a:off x="6432867" y="3584309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1 Month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422BFE2-731D-ED77-CB45-1948B5C9476F}"/>
              </a:ext>
            </a:extLst>
          </p:cNvPr>
          <p:cNvSpPr txBox="1"/>
          <p:nvPr/>
        </p:nvSpPr>
        <p:spPr>
          <a:xfrm>
            <a:off x="6355883" y="3885466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1–1.5 Months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AE51471-CA53-100D-622F-F6C311121399}"/>
              </a:ext>
            </a:extLst>
          </p:cNvPr>
          <p:cNvSpPr txBox="1"/>
          <p:nvPr/>
        </p:nvSpPr>
        <p:spPr>
          <a:xfrm>
            <a:off x="6278561" y="4177447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1–2 Months (Concurrent)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F86C972-EBB6-BE70-7A95-4EE0F37885F4}"/>
              </a:ext>
            </a:extLst>
          </p:cNvPr>
          <p:cNvSpPr txBox="1"/>
          <p:nvPr/>
        </p:nvSpPr>
        <p:spPr>
          <a:xfrm>
            <a:off x="6365709" y="4490705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2–3 Months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A2B382-6BEB-5BFD-2B04-F0AD85FF02E1}"/>
              </a:ext>
            </a:extLst>
          </p:cNvPr>
          <p:cNvSpPr txBox="1"/>
          <p:nvPr/>
        </p:nvSpPr>
        <p:spPr>
          <a:xfrm>
            <a:off x="6349525" y="4788887"/>
            <a:ext cx="6724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1" dirty="0">
                <a:latin typeface="Cambira"/>
              </a:rPr>
              <a:t>After 6 Months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74AA431-8C31-4998-CA45-6E7D43FE32DA}"/>
              </a:ext>
            </a:extLst>
          </p:cNvPr>
          <p:cNvSpPr txBox="1"/>
          <p:nvPr/>
        </p:nvSpPr>
        <p:spPr>
          <a:xfrm>
            <a:off x="3043821" y="3236279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Premises ready with utilities and </a:t>
            </a:r>
          </a:p>
          <a:p>
            <a:r>
              <a:rPr lang="en-US" sz="800" dirty="0">
                <a:latin typeface="Cambira"/>
              </a:rPr>
              <a:t>infrastructure</a:t>
            </a:r>
            <a:endParaRPr lang="en-IN" sz="800" dirty="0">
              <a:latin typeface="Cambir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CE5AF23-FA69-0A1C-02FD-2A3F2F3B6246}"/>
              </a:ext>
            </a:extLst>
          </p:cNvPr>
          <p:cNvSpPr txBox="1"/>
          <p:nvPr/>
        </p:nvSpPr>
        <p:spPr>
          <a:xfrm>
            <a:off x="3043821" y="3559950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Machinery sourced with vendor </a:t>
            </a:r>
          </a:p>
          <a:p>
            <a:r>
              <a:rPr lang="en-US" sz="800" dirty="0">
                <a:latin typeface="Cambira"/>
              </a:rPr>
              <a:t>support</a:t>
            </a:r>
            <a:endParaRPr lang="en-IN" sz="800" dirty="0">
              <a:latin typeface="Cambir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62D295-670A-D2E8-5AAB-BBE1399D035A}"/>
              </a:ext>
            </a:extLst>
          </p:cNvPr>
          <p:cNvSpPr txBox="1"/>
          <p:nvPr/>
        </p:nvSpPr>
        <p:spPr>
          <a:xfrm>
            <a:off x="3050625" y="3843440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Equipment installed and </a:t>
            </a:r>
          </a:p>
          <a:p>
            <a:r>
              <a:rPr lang="en-IN" sz="800" dirty="0">
                <a:latin typeface="Cambira"/>
              </a:rPr>
              <a:t>calibrated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A5B5748-0F09-EEBC-C504-90C585BB8D64}"/>
              </a:ext>
            </a:extLst>
          </p:cNvPr>
          <p:cNvSpPr txBox="1"/>
          <p:nvPr/>
        </p:nvSpPr>
        <p:spPr>
          <a:xfrm>
            <a:off x="3043821" y="4174279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Financing secured for operations </a:t>
            </a:r>
          </a:p>
          <a:p>
            <a:r>
              <a:rPr lang="en-US" sz="800" dirty="0">
                <a:latin typeface="Cambira"/>
              </a:rPr>
              <a:t>and materials</a:t>
            </a:r>
            <a:endParaRPr lang="en-IN" sz="800" dirty="0">
              <a:latin typeface="Cambir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7FEE6F2-9BAD-A364-1958-CB5869FC5425}"/>
              </a:ext>
            </a:extLst>
          </p:cNvPr>
          <p:cNvSpPr txBox="1"/>
          <p:nvPr/>
        </p:nvSpPr>
        <p:spPr>
          <a:xfrm>
            <a:off x="3036412" y="4466326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Reliable suppliers identified; </a:t>
            </a:r>
          </a:p>
          <a:p>
            <a:r>
              <a:rPr lang="en-IN" sz="800" dirty="0">
                <a:latin typeface="Cambira"/>
              </a:rPr>
              <a:t>materials sourced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2434CE-9442-ED17-D18F-CF737A159AFD}"/>
              </a:ext>
            </a:extLst>
          </p:cNvPr>
          <p:cNvSpPr txBox="1"/>
          <p:nvPr/>
        </p:nvSpPr>
        <p:spPr>
          <a:xfrm>
            <a:off x="3036412" y="4790030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Skilled workforce trained and </a:t>
            </a:r>
          </a:p>
          <a:p>
            <a:r>
              <a:rPr lang="en-US" sz="800" dirty="0">
                <a:latin typeface="Cambira"/>
              </a:rPr>
              <a:t>onboarded</a:t>
            </a:r>
            <a:endParaRPr lang="en-IN" sz="800" dirty="0">
              <a:latin typeface="Cambir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0CD140F-ED75-DAD1-5FC6-D32078129E93}"/>
              </a:ext>
            </a:extLst>
          </p:cNvPr>
          <p:cNvSpPr txBox="1"/>
          <p:nvPr/>
        </p:nvSpPr>
        <p:spPr>
          <a:xfrm>
            <a:off x="7642928" y="2905327"/>
            <a:ext cx="6724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Formulations validated through </a:t>
            </a:r>
          </a:p>
          <a:p>
            <a:r>
              <a:rPr lang="en-US" sz="800" dirty="0">
                <a:latin typeface="Cambira"/>
              </a:rPr>
              <a:t>lab-scale tests</a:t>
            </a:r>
            <a:endParaRPr lang="en-IN" sz="800" dirty="0">
              <a:latin typeface="Cambir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C64FB9-D226-FF28-70DC-D4B2F67CD89A}"/>
              </a:ext>
            </a:extLst>
          </p:cNvPr>
          <p:cNvSpPr txBox="1"/>
          <p:nvPr/>
        </p:nvSpPr>
        <p:spPr>
          <a:xfrm>
            <a:off x="7642928" y="3278109"/>
            <a:ext cx="71816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Trial production runs completed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E16C5B-4796-E19A-DFA4-F30E8FC825C5}"/>
              </a:ext>
            </a:extLst>
          </p:cNvPr>
          <p:cNvSpPr txBox="1"/>
          <p:nvPr/>
        </p:nvSpPr>
        <p:spPr>
          <a:xfrm>
            <a:off x="7625581" y="3511782"/>
            <a:ext cx="7412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Testing protocols and equipment </a:t>
            </a:r>
          </a:p>
          <a:p>
            <a:r>
              <a:rPr lang="en-US" sz="800" dirty="0">
                <a:latin typeface="Cambira"/>
              </a:rPr>
              <a:t>established</a:t>
            </a:r>
            <a:endParaRPr lang="en-IN" sz="800" dirty="0">
              <a:latin typeface="Cambir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9BE871-6FC2-AE8E-B467-E847A6AFA44C}"/>
              </a:ext>
            </a:extLst>
          </p:cNvPr>
          <p:cNvSpPr txBox="1"/>
          <p:nvPr/>
        </p:nvSpPr>
        <p:spPr>
          <a:xfrm>
            <a:off x="7642177" y="3843729"/>
            <a:ext cx="751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ira"/>
              </a:rPr>
              <a:t>Process validated; feedback </a:t>
            </a:r>
          </a:p>
          <a:p>
            <a:r>
              <a:rPr lang="en-IN" sz="800" dirty="0">
                <a:latin typeface="Cambira"/>
              </a:rPr>
              <a:t>incorporated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A65F44-FD27-B9D0-C56F-D3B281F67736}"/>
              </a:ext>
            </a:extLst>
          </p:cNvPr>
          <p:cNvSpPr txBox="1"/>
          <p:nvPr/>
        </p:nvSpPr>
        <p:spPr>
          <a:xfrm>
            <a:off x="7611832" y="4144431"/>
            <a:ext cx="7578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Branding materials and </a:t>
            </a:r>
          </a:p>
          <a:p>
            <a:r>
              <a:rPr lang="en-US" sz="800" dirty="0">
                <a:latin typeface="Cambira"/>
              </a:rPr>
              <a:t>promotional activities completed</a:t>
            </a:r>
            <a:endParaRPr lang="en-IN" sz="800" dirty="0">
              <a:latin typeface="Cambir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6F6774-FB84-BB03-DCCA-BD3C3C520BA7}"/>
              </a:ext>
            </a:extLst>
          </p:cNvPr>
          <p:cNvSpPr txBox="1"/>
          <p:nvPr/>
        </p:nvSpPr>
        <p:spPr>
          <a:xfrm>
            <a:off x="7620262" y="4443919"/>
            <a:ext cx="7594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Environmental and safety</a:t>
            </a:r>
          </a:p>
          <a:p>
            <a:r>
              <a:rPr lang="en-US" sz="800" dirty="0">
                <a:latin typeface="Cambira"/>
              </a:rPr>
              <a:t>approvals obtained</a:t>
            </a:r>
            <a:endParaRPr lang="en-IN" sz="800" dirty="0">
              <a:latin typeface="Cambir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D206FC-F2D0-193A-CA76-A4C35CB32482}"/>
              </a:ext>
            </a:extLst>
          </p:cNvPr>
          <p:cNvSpPr txBox="1"/>
          <p:nvPr/>
        </p:nvSpPr>
        <p:spPr>
          <a:xfrm>
            <a:off x="7612996" y="4815697"/>
            <a:ext cx="76065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ira"/>
              </a:rPr>
              <a:t>Product launched in key markets</a:t>
            </a:r>
            <a:endParaRPr lang="en-IN" sz="800" dirty="0">
              <a:latin typeface="Cambira"/>
            </a:endParaRPr>
          </a:p>
        </p:txBody>
      </p:sp>
    </p:spTree>
    <p:extLst>
      <p:ext uri="{BB962C8B-B14F-4D97-AF65-F5344CB8AC3E}">
        <p14:creationId xmlns:p14="http://schemas.microsoft.com/office/powerpoint/2010/main" val="221349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5334-64D0-F9C7-3ADE-65AD72CC0136}"/>
              </a:ext>
            </a:extLst>
          </p:cNvPr>
          <p:cNvSpPr txBox="1"/>
          <p:nvPr/>
        </p:nvSpPr>
        <p:spPr>
          <a:xfrm>
            <a:off x="511443" y="15498"/>
            <a:ext cx="5974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rgbClr val="7030A0"/>
                </a:solidFill>
                <a:latin typeface="Trebuchet MS" panose="020B0603020202020204" pitchFamily="34" charset="0"/>
              </a:rPr>
              <a:t>Q.8) Preferably share the proof of concept/prototype to demonstrate your proposal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E5338-645C-E3CA-8847-B87177F1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" y="479581"/>
            <a:ext cx="4951706" cy="2784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B84AE0-9ADD-E41A-AC5D-90CE210F2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898" y="471832"/>
            <a:ext cx="4149605" cy="276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C06A-5A75-EC71-3E2F-377E8E2EB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5" y="3225160"/>
            <a:ext cx="5199742" cy="1879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5CC4E-3B04-46FE-6F4A-2571F143D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5145" y="3339673"/>
            <a:ext cx="3538840" cy="1673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FD3228-1F19-D0D5-A8B3-7383AABC5482}"/>
              </a:ext>
            </a:extLst>
          </p:cNvPr>
          <p:cNvSpPr/>
          <p:nvPr/>
        </p:nvSpPr>
        <p:spPr>
          <a:xfrm>
            <a:off x="5465734" y="3302651"/>
            <a:ext cx="3631768" cy="17185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6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84F06-7630-0D95-E8D2-C71BC9D5AD73}"/>
              </a:ext>
            </a:extLst>
          </p:cNvPr>
          <p:cNvSpPr txBox="1"/>
          <p:nvPr/>
        </p:nvSpPr>
        <p:spPr>
          <a:xfrm>
            <a:off x="573437" y="79353"/>
            <a:ext cx="5672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rgbClr val="7030A0"/>
                </a:solidFill>
                <a:latin typeface="Trebuchet MS" panose="020B0603020202020204" pitchFamily="34" charset="0"/>
              </a:rPr>
              <a:t>Q.9) Give your perspective on the scalability from lab to bulk scale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85E8F3E9-40EC-6723-036F-74E559E8A253}"/>
              </a:ext>
            </a:extLst>
          </p:cNvPr>
          <p:cNvSpPr/>
          <p:nvPr/>
        </p:nvSpPr>
        <p:spPr>
          <a:xfrm>
            <a:off x="37787" y="519199"/>
            <a:ext cx="1937289" cy="364210"/>
          </a:xfrm>
          <a:prstGeom prst="round2Same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A5077B1-C04B-12B4-D93A-06B4F2505809}"/>
              </a:ext>
            </a:extLst>
          </p:cNvPr>
          <p:cNvSpPr/>
          <p:nvPr/>
        </p:nvSpPr>
        <p:spPr>
          <a:xfrm>
            <a:off x="4803592" y="495952"/>
            <a:ext cx="2603715" cy="364210"/>
          </a:xfrm>
          <a:prstGeom prst="round2Same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50F031B6-2D84-09A8-C73A-8754C8FDF7C4}"/>
              </a:ext>
            </a:extLst>
          </p:cNvPr>
          <p:cNvSpPr/>
          <p:nvPr/>
        </p:nvSpPr>
        <p:spPr>
          <a:xfrm>
            <a:off x="2082058" y="499852"/>
            <a:ext cx="2640889" cy="364210"/>
          </a:xfrm>
          <a:prstGeom prst="round2Same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E425FD3-D4C2-95AB-F78C-4CF8D5B64A06}"/>
              </a:ext>
            </a:extLst>
          </p:cNvPr>
          <p:cNvSpPr/>
          <p:nvPr/>
        </p:nvSpPr>
        <p:spPr>
          <a:xfrm>
            <a:off x="7476991" y="487531"/>
            <a:ext cx="1634642" cy="364210"/>
          </a:xfrm>
          <a:prstGeom prst="round2Same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A7D264C5-49C6-CCE8-23A8-5EA53CA382A6}"/>
              </a:ext>
            </a:extLst>
          </p:cNvPr>
          <p:cNvSpPr/>
          <p:nvPr/>
        </p:nvSpPr>
        <p:spPr>
          <a:xfrm>
            <a:off x="40064" y="2818413"/>
            <a:ext cx="1935012" cy="364210"/>
          </a:xfrm>
          <a:prstGeom prst="round2Same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8AD1685-032E-3408-91C6-A0D2AA43AA74}"/>
              </a:ext>
            </a:extLst>
          </p:cNvPr>
          <p:cNvSpPr/>
          <p:nvPr/>
        </p:nvSpPr>
        <p:spPr>
          <a:xfrm>
            <a:off x="2187145" y="2832863"/>
            <a:ext cx="2319788" cy="364210"/>
          </a:xfrm>
          <a:prstGeom prst="round2Same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A9399F54-68C4-9E47-682F-4E3D04BBF9DF}"/>
              </a:ext>
            </a:extLst>
          </p:cNvPr>
          <p:cNvSpPr/>
          <p:nvPr/>
        </p:nvSpPr>
        <p:spPr>
          <a:xfrm>
            <a:off x="45879" y="931227"/>
            <a:ext cx="1937289" cy="1808521"/>
          </a:xfrm>
          <a:prstGeom prst="foldedCorner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745F9845-5F42-C7F8-A6A9-6DE412A08D89}"/>
              </a:ext>
            </a:extLst>
          </p:cNvPr>
          <p:cNvSpPr/>
          <p:nvPr/>
        </p:nvSpPr>
        <p:spPr>
          <a:xfrm>
            <a:off x="2382413" y="916414"/>
            <a:ext cx="1937289" cy="1827473"/>
          </a:xfrm>
          <a:prstGeom prst="foldedCorner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8E9B04DC-B0C6-4301-5100-75D09707DD6C}"/>
              </a:ext>
            </a:extLst>
          </p:cNvPr>
          <p:cNvSpPr/>
          <p:nvPr/>
        </p:nvSpPr>
        <p:spPr>
          <a:xfrm>
            <a:off x="5146764" y="916414"/>
            <a:ext cx="1937289" cy="1827473"/>
          </a:xfrm>
          <a:prstGeom prst="foldedCorner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2DD11A0A-1CEF-EC40-819C-BA2319C34BF3}"/>
              </a:ext>
            </a:extLst>
          </p:cNvPr>
          <p:cNvSpPr/>
          <p:nvPr/>
        </p:nvSpPr>
        <p:spPr>
          <a:xfrm>
            <a:off x="7469518" y="916414"/>
            <a:ext cx="1636695" cy="1807736"/>
          </a:xfrm>
          <a:prstGeom prst="foldedCorner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3687B64-62E3-B0C9-8937-BAA58A9115B0}"/>
              </a:ext>
            </a:extLst>
          </p:cNvPr>
          <p:cNvSpPr/>
          <p:nvPr/>
        </p:nvSpPr>
        <p:spPr>
          <a:xfrm>
            <a:off x="52485" y="3244731"/>
            <a:ext cx="2026151" cy="1751379"/>
          </a:xfrm>
          <a:prstGeom prst="foldedCorner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441B0837-3425-EFD3-3550-9B409F8DCEFC}"/>
              </a:ext>
            </a:extLst>
          </p:cNvPr>
          <p:cNvSpPr/>
          <p:nvPr/>
        </p:nvSpPr>
        <p:spPr>
          <a:xfrm>
            <a:off x="2263633" y="3282107"/>
            <a:ext cx="2243299" cy="1751379"/>
          </a:xfrm>
          <a:prstGeom prst="foldedCorner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CE3D2-F65E-D62C-D9A7-5F31ABCBD4C9}"/>
              </a:ext>
            </a:extLst>
          </p:cNvPr>
          <p:cNvSpPr txBox="1"/>
          <p:nvPr/>
        </p:nvSpPr>
        <p:spPr>
          <a:xfrm>
            <a:off x="14200" y="57819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Procurement of Materials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797DA-5EA5-4992-34AC-15699318139F}"/>
              </a:ext>
            </a:extLst>
          </p:cNvPr>
          <p:cNvSpPr txBox="1"/>
          <p:nvPr/>
        </p:nvSpPr>
        <p:spPr>
          <a:xfrm>
            <a:off x="2034189" y="5586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Manufacturing Process </a:t>
            </a:r>
            <a:r>
              <a:rPr lang="en-IN" sz="1200" dirty="0">
                <a:solidFill>
                  <a:schemeClr val="bg1"/>
                </a:solidFill>
                <a:latin typeface="Trebuchet MS" panose="020B0603020202020204" pitchFamily="34" charset="0"/>
              </a:rPr>
              <a:t>Optimization</a:t>
            </a:r>
            <a:endParaRPr lang="en-IN" sz="1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00F3C7-6CA0-6C8F-D14E-5B094A862FC2}"/>
              </a:ext>
            </a:extLst>
          </p:cNvPr>
          <p:cNvSpPr txBox="1"/>
          <p:nvPr/>
        </p:nvSpPr>
        <p:spPr>
          <a:xfrm>
            <a:off x="4733508" y="57474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Product Testing and Quality Control</a:t>
            </a:r>
            <a:endParaRPr lang="en-IN" sz="1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1832D-1DF6-8C22-0DC2-BCB27C698A95}"/>
              </a:ext>
            </a:extLst>
          </p:cNvPr>
          <p:cNvSpPr txBox="1"/>
          <p:nvPr/>
        </p:nvSpPr>
        <p:spPr>
          <a:xfrm>
            <a:off x="7429906" y="558651"/>
            <a:ext cx="232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Packaging and 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DDF18-6FCA-A4DB-014B-242342914E97}"/>
              </a:ext>
            </a:extLst>
          </p:cNvPr>
          <p:cNvSpPr txBox="1"/>
          <p:nvPr/>
        </p:nvSpPr>
        <p:spPr>
          <a:xfrm>
            <a:off x="0" y="2790753"/>
            <a:ext cx="254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Environmental and Safety Compliance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5EFD4-2869-13E3-0082-110DBD8FBF5B}"/>
              </a:ext>
            </a:extLst>
          </p:cNvPr>
          <p:cNvSpPr txBox="1"/>
          <p:nvPr/>
        </p:nvSpPr>
        <p:spPr>
          <a:xfrm>
            <a:off x="2532793" y="2870711"/>
            <a:ext cx="54902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Economic Viability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FD4229A4-BAF2-950C-494C-415389EAD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274" y="904554"/>
            <a:ext cx="173207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Lab Scale: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Stored in small vials for immediate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Bulk Scale: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Use industrial storage tanks and efficient packaging systems (e.g., bulk totes).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Challenges: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Maintaining formulation stability and preventing contamination.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Solutions: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Add stabilizers for extended shelf life; use sealed, inert storage systems.</a:t>
            </a: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C873B79A-E740-A5CC-9ABD-FC33D0A15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99" y="3323890"/>
            <a:ext cx="193729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Lab Scale: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Minimal waste with negligible environmental impact.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Bulk Scale: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Adhere to safety regulations (e.g., VOC limits, waste management); mitigate workplace hazards.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Challenges: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Managing VOC emissions and chemical waste; training personnel.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Solutions: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Switch to low-VOC formulations; implement waste protocols and conduct staff training.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C739072D-8E1B-F52B-7A62-A79D43732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718" y="3334119"/>
            <a:ext cx="175139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Lab Scale: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Focus on functionality over cost.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Bulk Scale: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Conduct techno-economic evaluations and leverage economies of scale.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Challenges: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Balancing initial investments with long-term gains; justifying costs to stakeholders.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Solutions: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Pilot-scale trials for optimization; emphasize long-term benefits like reduced maintenance costs in marketing strategies. </a:t>
            </a: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18784EF9-42DA-25A3-2242-93AF18D68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84" y="919995"/>
            <a:ext cx="20814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Challenges: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Ensuring the consistent quality of raw materials.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Managing large-scale procurement and supply chain risks.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Solutions: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Establish contracts with trusted suppliers to guarantee material uniformity.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Implement a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Demand Planner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to accurately forecast raw material requirements and reduce excess inventory.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A2D71440-D299-7217-B638-D33BA5E0A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589" y="902030"/>
            <a:ext cx="208141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Lab Scale: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Hand-applied coatings under controlled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Bulk Scale: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Use of high-capacity mixers, automated spray systems, and continuous production lines.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Challenges:</a:t>
            </a:r>
            <a:r>
              <a:rPr lang="en-US" altLang="en-US" sz="800" dirty="0">
                <a:solidFill>
                  <a:schemeClr val="tx1"/>
                </a:solidFill>
                <a:latin typeface="Cambira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Uniform application across large areas or batches. Minimizing variability in curing and drying times.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Solutions:</a:t>
            </a:r>
            <a:r>
              <a:rPr lang="en-US" altLang="en-US" sz="800" dirty="0">
                <a:solidFill>
                  <a:schemeClr val="tx1"/>
                </a:solidFill>
                <a:latin typeface="Cambira"/>
              </a:rPr>
              <a:t>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Supply Chain Planner: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Allocates production optimally based on cost and inventory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Factory Planner: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Generates detailed week-to-week production plans, ensuring efficient resource utilization.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DEAF14B4-6B4A-18AD-64F7-3EF3BD90E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800" y="883256"/>
            <a:ext cx="193488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Lab Scale: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Rigorous testing of small quantities for adhesion, durability, and self-healing.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Bulk Scale: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Real-time testing for inline batch consistency using advanced QC equipment.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Automated robotic systems for testing adhesion, thickness, and hydrophobicity.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Solutions:</a:t>
            </a:r>
            <a:r>
              <a:rPr lang="en-US" altLang="en-US" sz="800" dirty="0">
                <a:solidFill>
                  <a:schemeClr val="tx1"/>
                </a:solidFill>
                <a:latin typeface="Cambira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Use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Optimal Scheduler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for real-time monitoring, reducing inefficiencies, and improving throughput.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Develop simplified yet robust QC protocols suitable for bulk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700C0CB8-1DF0-515F-5D19-162825476EC4}"/>
              </a:ext>
            </a:extLst>
          </p:cNvPr>
          <p:cNvSpPr/>
          <p:nvPr/>
        </p:nvSpPr>
        <p:spPr>
          <a:xfrm>
            <a:off x="4637070" y="2839481"/>
            <a:ext cx="1934885" cy="364210"/>
          </a:xfrm>
          <a:prstGeom prst="round2Same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C9C2E6-2A5F-7BDF-F343-AC0DC93516C8}"/>
              </a:ext>
            </a:extLst>
          </p:cNvPr>
          <p:cNvSpPr txBox="1"/>
          <p:nvPr/>
        </p:nvSpPr>
        <p:spPr>
          <a:xfrm>
            <a:off x="4572000" y="2914253"/>
            <a:ext cx="4883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Logistics and Distribution</a:t>
            </a:r>
          </a:p>
        </p:txBody>
      </p:sp>
      <p:sp>
        <p:nvSpPr>
          <p:cNvPr id="42" name="Rectangle: Folded Corner 41">
            <a:extLst>
              <a:ext uri="{FF2B5EF4-FFF2-40B4-BE49-F238E27FC236}">
                <a16:creationId xmlns:a16="http://schemas.microsoft.com/office/drawing/2014/main" id="{7BD3661E-FE99-C77E-E0F9-C513C309A311}"/>
              </a:ext>
            </a:extLst>
          </p:cNvPr>
          <p:cNvSpPr/>
          <p:nvPr/>
        </p:nvSpPr>
        <p:spPr>
          <a:xfrm>
            <a:off x="4649051" y="3243260"/>
            <a:ext cx="1934884" cy="1751379"/>
          </a:xfrm>
          <a:prstGeom prst="foldedCorner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1C7DD43A-C7AE-6F49-AC7A-A2DE28CC1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947" y="3243260"/>
            <a:ext cx="1695756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Cambira"/>
              </a:rPr>
              <a:t>Logistics and Distribution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ira"/>
              </a:rPr>
              <a:t>Efficient logistics are critical for bulk-scale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dirty="0">
                <a:latin typeface="Cambira"/>
              </a:rPr>
              <a:t>Solutions: </a:t>
            </a:r>
            <a:r>
              <a:rPr lang="en-US" sz="800" dirty="0">
                <a:latin typeface="Cambira"/>
              </a:rPr>
              <a:t>Implement a </a:t>
            </a:r>
            <a:r>
              <a:rPr lang="en-US" sz="800" b="1" dirty="0">
                <a:latin typeface="Cambira"/>
              </a:rPr>
              <a:t>Supply Chain Management (SCM)</a:t>
            </a:r>
            <a:r>
              <a:rPr lang="en-US" sz="800" dirty="0">
                <a:latin typeface="Cambira"/>
              </a:rPr>
              <a:t> system to optimize logistics costs while ensuring rapid replenishment.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ira"/>
              </a:rPr>
              <a:t>Use "postponement" strategies to keep the product in a flexible state until closer to the customer, reducing warehousing and logistics challenges.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E05CB42-C00A-1B5B-9D0F-C9EB3059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920" y="2743888"/>
            <a:ext cx="2463078" cy="20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76209D5D-8A4A-DE01-70C8-E696A1EF3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0C707817-5CF6-4E09-14EA-8533DADC34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3A9BF-24EA-906F-65BA-E293F5B852C0}"/>
              </a:ext>
            </a:extLst>
          </p:cNvPr>
          <p:cNvSpPr txBox="1"/>
          <p:nvPr/>
        </p:nvSpPr>
        <p:spPr>
          <a:xfrm>
            <a:off x="573438" y="678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rgbClr val="7030A0"/>
                </a:solidFill>
                <a:latin typeface="Cambira"/>
              </a:rPr>
              <a:t>Q.10) Please give a business case (feasibility, customer, cost) for your system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22EF32-CE14-992A-7F81-905080F3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802782"/>
              </p:ext>
            </p:extLst>
          </p:nvPr>
        </p:nvGraphicFramePr>
        <p:xfrm>
          <a:off x="87776" y="498581"/>
          <a:ext cx="5173896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474">
                  <a:extLst>
                    <a:ext uri="{9D8B030D-6E8A-4147-A177-3AD203B41FA5}">
                      <a16:colId xmlns:a16="http://schemas.microsoft.com/office/drawing/2014/main" val="1894677585"/>
                    </a:ext>
                  </a:extLst>
                </a:gridCol>
                <a:gridCol w="1749408">
                  <a:extLst>
                    <a:ext uri="{9D8B030D-6E8A-4147-A177-3AD203B41FA5}">
                      <a16:colId xmlns:a16="http://schemas.microsoft.com/office/drawing/2014/main" val="3562023626"/>
                    </a:ext>
                  </a:extLst>
                </a:gridCol>
                <a:gridCol w="837540">
                  <a:extLst>
                    <a:ext uri="{9D8B030D-6E8A-4147-A177-3AD203B41FA5}">
                      <a16:colId xmlns:a16="http://schemas.microsoft.com/office/drawing/2014/main" val="688091381"/>
                    </a:ext>
                  </a:extLst>
                </a:gridCol>
                <a:gridCol w="1293474">
                  <a:extLst>
                    <a:ext uri="{9D8B030D-6E8A-4147-A177-3AD203B41FA5}">
                      <a16:colId xmlns:a16="http://schemas.microsoft.com/office/drawing/2014/main" val="2576776728"/>
                    </a:ext>
                  </a:extLst>
                </a:gridCol>
              </a:tblGrid>
              <a:tr h="203196">
                <a:tc>
                  <a:txBody>
                    <a:bodyPr/>
                    <a:lstStyle/>
                    <a:p>
                      <a:endParaRPr lang="en-IN" sz="1200" dirty="0">
                        <a:solidFill>
                          <a:srgbClr val="7030A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729743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47597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49656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77120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1498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140015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7111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134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352882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53560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1191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544117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366686"/>
                  </a:ext>
                </a:extLst>
              </a:tr>
              <a:tr h="2031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9272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DA93C3-2450-CD5E-142D-40A00CAC6483}"/>
              </a:ext>
            </a:extLst>
          </p:cNvPr>
          <p:cNvSpPr txBox="1"/>
          <p:nvPr/>
        </p:nvSpPr>
        <p:spPr>
          <a:xfrm>
            <a:off x="160149" y="50794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Equipment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9DD82-35E6-26B4-D501-3848CE1B565C}"/>
              </a:ext>
            </a:extLst>
          </p:cNvPr>
          <p:cNvSpPr txBox="1"/>
          <p:nvPr/>
        </p:nvSpPr>
        <p:spPr>
          <a:xfrm>
            <a:off x="1604076" y="50794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Purpose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8E188-09C8-85BF-C7C7-1FD5C3F2730F}"/>
              </a:ext>
            </a:extLst>
          </p:cNvPr>
          <p:cNvSpPr txBox="1"/>
          <p:nvPr/>
        </p:nvSpPr>
        <p:spPr>
          <a:xfrm>
            <a:off x="3177146" y="50794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CD48D-BA0F-9DA8-0B25-4504798F9D53}"/>
              </a:ext>
            </a:extLst>
          </p:cNvPr>
          <p:cNvSpPr txBox="1"/>
          <p:nvPr/>
        </p:nvSpPr>
        <p:spPr>
          <a:xfrm>
            <a:off x="4060556" y="50955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Price (INR)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DC0EF-B495-2C33-67DE-4B62D20B71F3}"/>
              </a:ext>
            </a:extLst>
          </p:cNvPr>
          <p:cNvSpPr txBox="1"/>
          <p:nvPr/>
        </p:nvSpPr>
        <p:spPr>
          <a:xfrm>
            <a:off x="255722" y="84590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Ball Mill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CD1384-AC3A-B070-4E9C-6D51C28A23A7}"/>
              </a:ext>
            </a:extLst>
          </p:cNvPr>
          <p:cNvSpPr txBox="1"/>
          <p:nvPr/>
        </p:nvSpPr>
        <p:spPr>
          <a:xfrm>
            <a:off x="113655" y="113162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High-Shear Mixer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E170F-AFBE-3FF7-B85A-D21B26828077}"/>
              </a:ext>
            </a:extLst>
          </p:cNvPr>
          <p:cNvSpPr txBox="1"/>
          <p:nvPr/>
        </p:nvSpPr>
        <p:spPr>
          <a:xfrm>
            <a:off x="201479" y="146021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Bead Mill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8A63F4-ACEE-4A05-D448-7E92BA436D33}"/>
              </a:ext>
            </a:extLst>
          </p:cNvPr>
          <p:cNvSpPr txBox="1"/>
          <p:nvPr/>
        </p:nvSpPr>
        <p:spPr>
          <a:xfrm>
            <a:off x="193732" y="176555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Extruder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A7A082-F4A3-03BB-081E-093F36A28920}"/>
              </a:ext>
            </a:extLst>
          </p:cNvPr>
          <p:cNvSpPr txBox="1"/>
          <p:nvPr/>
        </p:nvSpPr>
        <p:spPr>
          <a:xfrm>
            <a:off x="113655" y="206476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Vacuum Mixer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D1784-8E4E-DC80-6618-99896695515C}"/>
              </a:ext>
            </a:extLst>
          </p:cNvPr>
          <p:cNvSpPr txBox="1"/>
          <p:nvPr/>
        </p:nvSpPr>
        <p:spPr>
          <a:xfrm>
            <a:off x="89114" y="236989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HVLP Spray Gun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558B3-AAB6-6AA6-5976-2E671EB852D4}"/>
              </a:ext>
            </a:extLst>
          </p:cNvPr>
          <p:cNvSpPr txBox="1"/>
          <p:nvPr/>
        </p:nvSpPr>
        <p:spPr>
          <a:xfrm>
            <a:off x="58117" y="2666755"/>
            <a:ext cx="50834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Cambira"/>
              </a:rPr>
              <a:t>Industrial Conveyor Oven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8F6E2-DCBA-F2C3-10B2-F78024A6CAFC}"/>
              </a:ext>
            </a:extLst>
          </p:cNvPr>
          <p:cNvSpPr txBox="1"/>
          <p:nvPr/>
        </p:nvSpPr>
        <p:spPr>
          <a:xfrm>
            <a:off x="50368" y="294395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Film Thickness Gauge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FF14D4-DF3C-F699-F082-1F4F540FD9A2}"/>
              </a:ext>
            </a:extLst>
          </p:cNvPr>
          <p:cNvSpPr txBox="1"/>
          <p:nvPr/>
        </p:nvSpPr>
        <p:spPr>
          <a:xfrm>
            <a:off x="58117" y="327166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Sandblasting Machine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498F8-20F2-11A3-022C-04FD7836D239}"/>
              </a:ext>
            </a:extLst>
          </p:cNvPr>
          <p:cNvSpPr txBox="1"/>
          <p:nvPr/>
        </p:nvSpPr>
        <p:spPr>
          <a:xfrm>
            <a:off x="11616" y="357864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Viscosity Control System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CEE601-7B1C-9700-DD9B-4684758A2D65}"/>
              </a:ext>
            </a:extLst>
          </p:cNvPr>
          <p:cNvSpPr txBox="1"/>
          <p:nvPr/>
        </p:nvSpPr>
        <p:spPr>
          <a:xfrm>
            <a:off x="-3882" y="384434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Epoxy Dispensing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D304CB-0608-2569-6F77-71EB1560374B}"/>
              </a:ext>
            </a:extLst>
          </p:cNvPr>
          <p:cNvSpPr txBox="1"/>
          <p:nvPr/>
        </p:nvSpPr>
        <p:spPr>
          <a:xfrm>
            <a:off x="37411" y="41971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Polymerization Reactor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E83972-E605-1F8F-1DCA-BA70706B39BE}"/>
              </a:ext>
            </a:extLst>
          </p:cNvPr>
          <p:cNvSpPr txBox="1"/>
          <p:nvPr/>
        </p:nvSpPr>
        <p:spPr>
          <a:xfrm>
            <a:off x="58117" y="45004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Cambira"/>
              </a:rPr>
              <a:t>Fiberglass Chopper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396F7E-53D8-757D-1CD5-B5C02B5FEE4E}"/>
              </a:ext>
            </a:extLst>
          </p:cNvPr>
          <p:cNvSpPr txBox="1"/>
          <p:nvPr/>
        </p:nvSpPr>
        <p:spPr>
          <a:xfrm>
            <a:off x="1348352" y="7614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Grinding quartz and TiO₂ into </a:t>
            </a:r>
          </a:p>
          <a:p>
            <a:r>
              <a:rPr lang="en-US" sz="900" dirty="0">
                <a:latin typeface="Cambira"/>
              </a:rPr>
              <a:t>fine particles</a:t>
            </a:r>
            <a:endParaRPr lang="en-IN" sz="900" dirty="0">
              <a:latin typeface="Cambir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9236CF-2BFC-E973-025C-19F3602B05BD}"/>
              </a:ext>
            </a:extLst>
          </p:cNvPr>
          <p:cNvSpPr txBox="1"/>
          <p:nvPr/>
        </p:nvSpPr>
        <p:spPr>
          <a:xfrm>
            <a:off x="1317356" y="10617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Cambira"/>
              </a:rPr>
              <a:t>Blending quartz, TiO₂, polyurethane, </a:t>
            </a:r>
          </a:p>
          <a:p>
            <a:r>
              <a:rPr lang="en-IN" sz="900" dirty="0">
                <a:latin typeface="Cambira"/>
              </a:rPr>
              <a:t>and epoxy resin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239961-AD9F-D517-9869-0E4B3CB7D65F}"/>
              </a:ext>
            </a:extLst>
          </p:cNvPr>
          <p:cNvSpPr txBox="1"/>
          <p:nvPr/>
        </p:nvSpPr>
        <p:spPr>
          <a:xfrm>
            <a:off x="1325105" y="13729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Ensuring uniform dispersion of </a:t>
            </a:r>
          </a:p>
          <a:p>
            <a:r>
              <a:rPr lang="en-US" sz="900" dirty="0">
                <a:latin typeface="Cambira"/>
              </a:rPr>
              <a:t>pigments and additives</a:t>
            </a:r>
            <a:endParaRPr lang="en-IN" sz="900" dirty="0">
              <a:latin typeface="Cambir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26F3D5-18CE-1680-7FBA-8B07AC66701A}"/>
              </a:ext>
            </a:extLst>
          </p:cNvPr>
          <p:cNvSpPr txBox="1"/>
          <p:nvPr/>
        </p:nvSpPr>
        <p:spPr>
          <a:xfrm>
            <a:off x="1317356" y="1683027"/>
            <a:ext cx="253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Mixing fiberglass and polymer </a:t>
            </a:r>
          </a:p>
          <a:p>
            <a:r>
              <a:rPr lang="en-US" sz="900" dirty="0">
                <a:latin typeface="Cambira"/>
              </a:rPr>
              <a:t>materials</a:t>
            </a:r>
            <a:endParaRPr lang="en-IN" sz="900" dirty="0">
              <a:latin typeface="Cambir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641C4B-21B1-5D57-C5AE-12805A2CEE07}"/>
              </a:ext>
            </a:extLst>
          </p:cNvPr>
          <p:cNvSpPr txBox="1"/>
          <p:nvPr/>
        </p:nvSpPr>
        <p:spPr>
          <a:xfrm>
            <a:off x="1317356" y="1985461"/>
            <a:ext cx="2330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Degassing the mixture to remove </a:t>
            </a:r>
          </a:p>
          <a:p>
            <a:r>
              <a:rPr lang="en-US" sz="900" dirty="0">
                <a:latin typeface="Cambira"/>
              </a:rPr>
              <a:t>air bubbles</a:t>
            </a:r>
            <a:endParaRPr lang="en-IN" sz="900" dirty="0">
              <a:latin typeface="Cambir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692C78-FF64-1E51-F20C-B2A258D8DC23}"/>
              </a:ext>
            </a:extLst>
          </p:cNvPr>
          <p:cNvSpPr txBox="1"/>
          <p:nvPr/>
        </p:nvSpPr>
        <p:spPr>
          <a:xfrm>
            <a:off x="1325105" y="22807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Applying quartz or polyurethane-</a:t>
            </a:r>
          </a:p>
          <a:p>
            <a:r>
              <a:rPr lang="en-US" sz="900" dirty="0">
                <a:latin typeface="Cambira"/>
              </a:rPr>
              <a:t>based coatings uniformly</a:t>
            </a:r>
            <a:endParaRPr lang="en-IN" sz="900" dirty="0">
              <a:latin typeface="Cambir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A8B613-3098-1383-E904-E4EBD78FCF00}"/>
              </a:ext>
            </a:extLst>
          </p:cNvPr>
          <p:cNvSpPr txBox="1"/>
          <p:nvPr/>
        </p:nvSpPr>
        <p:spPr>
          <a:xfrm>
            <a:off x="1321230" y="25894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Curing quartz, self-healing topcoat, </a:t>
            </a:r>
          </a:p>
          <a:p>
            <a:r>
              <a:rPr lang="en-US" sz="900" dirty="0">
                <a:latin typeface="Cambira"/>
              </a:rPr>
              <a:t>and epoxy layers</a:t>
            </a:r>
            <a:endParaRPr lang="en-IN" sz="900" dirty="0">
              <a:latin typeface="Cambir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94DF0-9BC3-83FC-E506-3B7F180D0DB8}"/>
              </a:ext>
            </a:extLst>
          </p:cNvPr>
          <p:cNvSpPr txBox="1"/>
          <p:nvPr/>
        </p:nvSpPr>
        <p:spPr>
          <a:xfrm>
            <a:off x="1309606" y="29004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Measuring coating thickness for </a:t>
            </a:r>
          </a:p>
          <a:p>
            <a:r>
              <a:rPr lang="en-US" sz="900" dirty="0">
                <a:latin typeface="Cambira"/>
              </a:rPr>
              <a:t>quality assurance</a:t>
            </a:r>
            <a:endParaRPr lang="en-IN" sz="900" dirty="0">
              <a:latin typeface="Cambir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B094B-90CC-6C03-E8F0-A6E7B65099C2}"/>
              </a:ext>
            </a:extLst>
          </p:cNvPr>
          <p:cNvSpPr txBox="1"/>
          <p:nvPr/>
        </p:nvSpPr>
        <p:spPr>
          <a:xfrm>
            <a:off x="1317356" y="32161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Preparing surfaces to enhance </a:t>
            </a:r>
          </a:p>
          <a:p>
            <a:r>
              <a:rPr lang="en-US" sz="900" dirty="0">
                <a:latin typeface="Cambira"/>
              </a:rPr>
              <a:t>coating adhesion</a:t>
            </a:r>
            <a:endParaRPr lang="en-IN" sz="900" dirty="0">
              <a:latin typeface="Cambir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3275DC-32CA-20BA-73C5-6DF5D5F371D9}"/>
              </a:ext>
            </a:extLst>
          </p:cNvPr>
          <p:cNvSpPr txBox="1"/>
          <p:nvPr/>
        </p:nvSpPr>
        <p:spPr>
          <a:xfrm>
            <a:off x="1317356" y="35118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Ensuring proper viscosity for </a:t>
            </a:r>
          </a:p>
          <a:p>
            <a:r>
              <a:rPr lang="en-US" sz="900" dirty="0">
                <a:latin typeface="Cambira"/>
              </a:rPr>
              <a:t>sprayable coatings</a:t>
            </a:r>
            <a:endParaRPr lang="en-IN" sz="900" dirty="0">
              <a:latin typeface="Cambir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841E08E-B8DA-2E48-89C6-E3FB6ACCF7FB}"/>
              </a:ext>
            </a:extLst>
          </p:cNvPr>
          <p:cNvSpPr txBox="1"/>
          <p:nvPr/>
        </p:nvSpPr>
        <p:spPr>
          <a:xfrm>
            <a:off x="1317356" y="381216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Mixing and dispersing epoxy </a:t>
            </a:r>
          </a:p>
          <a:p>
            <a:r>
              <a:rPr lang="en-US" sz="900" dirty="0">
                <a:latin typeface="Cambira"/>
              </a:rPr>
              <a:t>primers</a:t>
            </a:r>
            <a:endParaRPr lang="en-IN" sz="900" dirty="0">
              <a:latin typeface="Cambira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B8C57466-393E-8D4C-B765-421CB69A992D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2708275"/>
          <a:ext cx="8521700" cy="304800"/>
        </p:xfrm>
        <a:graphic>
          <a:graphicData uri="http://schemas.openxmlformats.org/drawingml/2006/table">
            <a:tbl>
              <a:tblPr/>
              <a:tblGrid>
                <a:gridCol w="8521700">
                  <a:extLst>
                    <a:ext uri="{9D8B030D-6E8A-4147-A177-3AD203B41FA5}">
                      <a16:colId xmlns:a16="http://schemas.microsoft.com/office/drawing/2014/main" val="37993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23556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43ED950C-9F12-DDEA-0578-CEDE5D3E345D}"/>
              </a:ext>
            </a:extLst>
          </p:cNvPr>
          <p:cNvGraphicFramePr>
            <a:graphicFrameLocks noGrp="1"/>
          </p:cNvGraphicFramePr>
          <p:nvPr/>
        </p:nvGraphicFramePr>
        <p:xfrm>
          <a:off x="1325105" y="4119093"/>
          <a:ext cx="8521700" cy="365760"/>
        </p:xfrm>
        <a:graphic>
          <a:graphicData uri="http://schemas.openxmlformats.org/drawingml/2006/table">
            <a:tbl>
              <a:tblPr/>
              <a:tblGrid>
                <a:gridCol w="8521700">
                  <a:extLst>
                    <a:ext uri="{9D8B030D-6E8A-4147-A177-3AD203B41FA5}">
                      <a16:colId xmlns:a16="http://schemas.microsoft.com/office/drawing/2014/main" val="3125864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mbira"/>
                        </a:rPr>
                        <a:t>Controlling polymerization reactions </a:t>
                      </a:r>
                    </a:p>
                    <a:p>
                      <a:r>
                        <a:rPr lang="en-US" sz="900" dirty="0">
                          <a:latin typeface="Cambira"/>
                        </a:rPr>
                        <a:t>for self-healing properties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768944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41F45C50-8E1F-3783-140F-83E65E934AF8}"/>
              </a:ext>
            </a:extLst>
          </p:cNvPr>
          <p:cNvSpPr txBox="1"/>
          <p:nvPr/>
        </p:nvSpPr>
        <p:spPr>
          <a:xfrm>
            <a:off x="1309607" y="4421533"/>
            <a:ext cx="492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mbira"/>
              </a:rPr>
              <a:t>Cutting fiberglass into required sizing</a:t>
            </a:r>
          </a:p>
          <a:p>
            <a:r>
              <a:rPr lang="en-US" sz="900" dirty="0">
                <a:latin typeface="Cambira"/>
              </a:rPr>
              <a:t>for mixing</a:t>
            </a:r>
            <a:endParaRPr lang="en-IN" sz="900" dirty="0">
              <a:latin typeface="Cambir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C09ED4-6415-E082-BA8D-09523A452658}"/>
              </a:ext>
            </a:extLst>
          </p:cNvPr>
          <p:cNvSpPr txBox="1"/>
          <p:nvPr/>
        </p:nvSpPr>
        <p:spPr>
          <a:xfrm>
            <a:off x="3367809" y="683849"/>
            <a:ext cx="340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A4943C-7530-5655-EB9E-6EDA7A0CCBD6}"/>
              </a:ext>
            </a:extLst>
          </p:cNvPr>
          <p:cNvSpPr txBox="1"/>
          <p:nvPr/>
        </p:nvSpPr>
        <p:spPr>
          <a:xfrm>
            <a:off x="3317517" y="981551"/>
            <a:ext cx="421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3E32B4-DAB8-2D88-16B7-EE0BDFADECFD}"/>
              </a:ext>
            </a:extLst>
          </p:cNvPr>
          <p:cNvSpPr txBox="1"/>
          <p:nvPr/>
        </p:nvSpPr>
        <p:spPr>
          <a:xfrm>
            <a:off x="3325260" y="1296570"/>
            <a:ext cx="421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D56E44-A864-EE32-CA00-E69D18D745F6}"/>
              </a:ext>
            </a:extLst>
          </p:cNvPr>
          <p:cNvSpPr txBox="1"/>
          <p:nvPr/>
        </p:nvSpPr>
        <p:spPr>
          <a:xfrm>
            <a:off x="3300383" y="1636315"/>
            <a:ext cx="456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B35E9F-84BA-9B44-F5A5-6C555C9BC43F}"/>
              </a:ext>
            </a:extLst>
          </p:cNvPr>
          <p:cNvSpPr txBox="1"/>
          <p:nvPr/>
        </p:nvSpPr>
        <p:spPr>
          <a:xfrm>
            <a:off x="3367914" y="1955462"/>
            <a:ext cx="32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2CE6C6-67B2-07D6-88C4-481556BA93A3}"/>
              </a:ext>
            </a:extLst>
          </p:cNvPr>
          <p:cNvSpPr txBox="1"/>
          <p:nvPr/>
        </p:nvSpPr>
        <p:spPr>
          <a:xfrm>
            <a:off x="3367311" y="2194733"/>
            <a:ext cx="322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12A59E-613C-8E03-9776-27FB15C34ACD}"/>
              </a:ext>
            </a:extLst>
          </p:cNvPr>
          <p:cNvSpPr txBox="1"/>
          <p:nvPr/>
        </p:nvSpPr>
        <p:spPr>
          <a:xfrm>
            <a:off x="3291095" y="2823148"/>
            <a:ext cx="459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649425-E69C-244C-6CC3-EF00809D7B3A}"/>
              </a:ext>
            </a:extLst>
          </p:cNvPr>
          <p:cNvSpPr txBox="1"/>
          <p:nvPr/>
        </p:nvSpPr>
        <p:spPr>
          <a:xfrm>
            <a:off x="3381167" y="3138184"/>
            <a:ext cx="2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222026-561D-67A9-B91A-BC9858EA4A6F}"/>
              </a:ext>
            </a:extLst>
          </p:cNvPr>
          <p:cNvSpPr txBox="1"/>
          <p:nvPr/>
        </p:nvSpPr>
        <p:spPr>
          <a:xfrm>
            <a:off x="3331462" y="3453842"/>
            <a:ext cx="39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D0D127-FFDC-0199-F6A9-D07615B785A9}"/>
              </a:ext>
            </a:extLst>
          </p:cNvPr>
          <p:cNvSpPr txBox="1"/>
          <p:nvPr/>
        </p:nvSpPr>
        <p:spPr>
          <a:xfrm>
            <a:off x="3320507" y="3769552"/>
            <a:ext cx="415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F26A56-BC00-F548-ADA0-CDBE59D520E8}"/>
              </a:ext>
            </a:extLst>
          </p:cNvPr>
          <p:cNvSpPr txBox="1"/>
          <p:nvPr/>
        </p:nvSpPr>
        <p:spPr>
          <a:xfrm>
            <a:off x="3296066" y="4077337"/>
            <a:ext cx="455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53181D9-364A-E27F-A5AE-FC76239A8977}"/>
              </a:ext>
            </a:extLst>
          </p:cNvPr>
          <p:cNvSpPr txBox="1"/>
          <p:nvPr/>
        </p:nvSpPr>
        <p:spPr>
          <a:xfrm>
            <a:off x="3336887" y="4386398"/>
            <a:ext cx="383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D96D134-2070-F668-0DFA-D593274E1F4B}"/>
              </a:ext>
            </a:extLst>
          </p:cNvPr>
          <p:cNvSpPr txBox="1"/>
          <p:nvPr/>
        </p:nvSpPr>
        <p:spPr>
          <a:xfrm>
            <a:off x="3362420" y="2486265"/>
            <a:ext cx="331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000" b="1" dirty="0">
              <a:latin typeface="Cambira"/>
            </a:endParaRPr>
          </a:p>
          <a:p>
            <a:pPr algn="ctr"/>
            <a:r>
              <a:rPr lang="en-IN" sz="1000" b="1" dirty="0">
                <a:latin typeface="Cambira"/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EBBE3B5-6EF8-E20D-CFE8-5AC8E4F8A57B}"/>
              </a:ext>
            </a:extLst>
          </p:cNvPr>
          <p:cNvSpPr txBox="1"/>
          <p:nvPr/>
        </p:nvSpPr>
        <p:spPr>
          <a:xfrm>
            <a:off x="3985645" y="853127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8,00,000–10,00,000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42E1ED-59C4-A0E6-ACE6-FB5B38B2BF31}"/>
              </a:ext>
            </a:extLst>
          </p:cNvPr>
          <p:cNvSpPr txBox="1"/>
          <p:nvPr/>
        </p:nvSpPr>
        <p:spPr>
          <a:xfrm>
            <a:off x="3993350" y="1140276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4,00,000–6,00,000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F9B599-0FD1-F518-1803-226E2433BA56}"/>
              </a:ext>
            </a:extLst>
          </p:cNvPr>
          <p:cNvSpPr txBox="1"/>
          <p:nvPr/>
        </p:nvSpPr>
        <p:spPr>
          <a:xfrm>
            <a:off x="3993350" y="1450079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4,00,000–7,00,000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DEAE165-DE01-9234-C8A2-08D0830C8697}"/>
              </a:ext>
            </a:extLst>
          </p:cNvPr>
          <p:cNvSpPr txBox="1"/>
          <p:nvPr/>
        </p:nvSpPr>
        <p:spPr>
          <a:xfrm>
            <a:off x="3989520" y="1751712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6,00,000–8,00,000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1E20E1-EB77-AAB7-016A-CEB5CDB08FF8}"/>
              </a:ext>
            </a:extLst>
          </p:cNvPr>
          <p:cNvSpPr txBox="1"/>
          <p:nvPr/>
        </p:nvSpPr>
        <p:spPr>
          <a:xfrm>
            <a:off x="3970147" y="2054765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3,00,000–4,00,000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9CE975-E0FE-1C41-C607-D20985714CDD}"/>
              </a:ext>
            </a:extLst>
          </p:cNvPr>
          <p:cNvSpPr txBox="1"/>
          <p:nvPr/>
        </p:nvSpPr>
        <p:spPr>
          <a:xfrm>
            <a:off x="3928815" y="2357395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40,000–80,000 per unit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92FCEC-3B59-8BB8-7B2C-7318376CF520}"/>
              </a:ext>
            </a:extLst>
          </p:cNvPr>
          <p:cNvSpPr txBox="1"/>
          <p:nvPr/>
        </p:nvSpPr>
        <p:spPr>
          <a:xfrm>
            <a:off x="4019272" y="2659882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6,00,000–9,00,000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8812903-2502-555B-6905-0A559BB8232B}"/>
              </a:ext>
            </a:extLst>
          </p:cNvPr>
          <p:cNvSpPr txBox="1"/>
          <p:nvPr/>
        </p:nvSpPr>
        <p:spPr>
          <a:xfrm>
            <a:off x="4041179" y="2977037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80,000–1,50,000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054794C-EA10-326E-941C-EE64DB250B46}"/>
              </a:ext>
            </a:extLst>
          </p:cNvPr>
          <p:cNvSpPr txBox="1"/>
          <p:nvPr/>
        </p:nvSpPr>
        <p:spPr>
          <a:xfrm>
            <a:off x="3989624" y="3271202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2,50,000–4,00,000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1206D25-7657-6B7F-4866-BB913E2CF10C}"/>
              </a:ext>
            </a:extLst>
          </p:cNvPr>
          <p:cNvSpPr txBox="1"/>
          <p:nvPr/>
        </p:nvSpPr>
        <p:spPr>
          <a:xfrm>
            <a:off x="3969852" y="3590018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1,50,000–2,50,000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5F1E0CC-29D8-B4CC-E1D1-7783A1A544BF}"/>
              </a:ext>
            </a:extLst>
          </p:cNvPr>
          <p:cNvSpPr txBox="1"/>
          <p:nvPr/>
        </p:nvSpPr>
        <p:spPr>
          <a:xfrm>
            <a:off x="3969852" y="3859249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2,50,000–4,00,000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8771FED-C617-6D1D-FE1F-D33D884D3951}"/>
              </a:ext>
            </a:extLst>
          </p:cNvPr>
          <p:cNvSpPr txBox="1"/>
          <p:nvPr/>
        </p:nvSpPr>
        <p:spPr>
          <a:xfrm>
            <a:off x="3969852" y="4199239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8,00,000–12,00,000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FF9FD3-1EEB-D9CB-484A-157B016BBCB6}"/>
              </a:ext>
            </a:extLst>
          </p:cNvPr>
          <p:cNvSpPr txBox="1"/>
          <p:nvPr/>
        </p:nvSpPr>
        <p:spPr>
          <a:xfrm>
            <a:off x="3993350" y="4502477"/>
            <a:ext cx="49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1,50,000–3,00,000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204D81E-E294-C37D-9933-2A45547BB501}"/>
              </a:ext>
            </a:extLst>
          </p:cNvPr>
          <p:cNvSpPr txBox="1"/>
          <p:nvPr/>
        </p:nvSpPr>
        <p:spPr>
          <a:xfrm>
            <a:off x="5339164" y="518492"/>
            <a:ext cx="492846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Industrial Setup Requirements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1. Area Requirements: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Cambira"/>
              </a:rPr>
              <a:t>Total Area</a:t>
            </a:r>
            <a:r>
              <a:rPr lang="en-US" sz="1000" b="1" dirty="0">
                <a:latin typeface="Cambira"/>
              </a:rPr>
              <a:t>:</a:t>
            </a:r>
            <a:r>
              <a:rPr lang="en-US" sz="1000" dirty="0">
                <a:latin typeface="Cambira"/>
              </a:rPr>
              <a:t> 1500–2000 Sqft.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Inventory storage.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Workshop/manufacturing area.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Power supply utilities (e.g., generator setup).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Office space for staff, documentation, and furniture.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Cambira"/>
              </a:rPr>
              <a:t>Civil Work Cost</a:t>
            </a:r>
            <a:r>
              <a:rPr lang="en-US" sz="1000" b="1" dirty="0">
                <a:latin typeface="Cambira"/>
              </a:rPr>
              <a:t>:</a:t>
            </a:r>
            <a:r>
              <a:rPr lang="en-US" sz="1000" dirty="0">
                <a:latin typeface="Cambira"/>
              </a:rPr>
              <a:t> Approx. ₹3,00,000.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2. Power Requirements: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Cambira"/>
              </a:rPr>
              <a:t>Total Power Requirement:</a:t>
            </a:r>
            <a:r>
              <a:rPr 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lang="en-US" sz="1000" dirty="0">
                <a:latin typeface="Cambira"/>
              </a:rPr>
              <a:t>112 HP.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Cambira"/>
              </a:rPr>
              <a:t>Peak Power Range:</a:t>
            </a:r>
            <a:r>
              <a:rPr 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lang="en-US" sz="1000" dirty="0">
                <a:latin typeface="Cambira"/>
              </a:rPr>
              <a:t>205 HP.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Cambira"/>
              </a:rPr>
              <a:t>Recommended Motor Power</a:t>
            </a:r>
            <a:r>
              <a:rPr lang="en-US" sz="1000" b="1" dirty="0">
                <a:latin typeface="Cambira"/>
              </a:rPr>
              <a:t>:</a:t>
            </a:r>
            <a:r>
              <a:rPr lang="en-US" sz="1000" dirty="0">
                <a:latin typeface="Cambira"/>
              </a:rPr>
              <a:t> 250 HP.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3. Industrial Electric Motors: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Cambira"/>
              </a:rPr>
              <a:t>Motor Type</a:t>
            </a:r>
            <a:r>
              <a:rPr lang="en-US" sz="1000" b="1" dirty="0">
                <a:latin typeface="Cambira"/>
              </a:rPr>
              <a:t>:</a:t>
            </a:r>
            <a:r>
              <a:rPr lang="en-US" sz="1000" dirty="0">
                <a:latin typeface="Cambira"/>
              </a:rPr>
              <a:t> Squirrel Cage Induction Motor (Three-phase AC motor).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7030A0"/>
                </a:solidFill>
                <a:latin typeface="Cambira"/>
              </a:rPr>
              <a:t>Power Range:</a:t>
            </a:r>
            <a:r>
              <a:rPr 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lang="en-US" sz="1000" dirty="0">
                <a:latin typeface="Cambira"/>
              </a:rPr>
              <a:t>Up to 500 HP.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B8AD2EE-9C2E-FB94-6FBD-4E466A299978}"/>
              </a:ext>
            </a:extLst>
          </p:cNvPr>
          <p:cNvSpPr/>
          <p:nvPr/>
        </p:nvSpPr>
        <p:spPr>
          <a:xfrm>
            <a:off x="5360582" y="525038"/>
            <a:ext cx="3658848" cy="238152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96AE352-3BFF-776A-9B9B-C71D60D37603}"/>
              </a:ext>
            </a:extLst>
          </p:cNvPr>
          <p:cNvSpPr txBox="1"/>
          <p:nvPr/>
        </p:nvSpPr>
        <p:spPr>
          <a:xfrm>
            <a:off x="5368828" y="2950390"/>
            <a:ext cx="369154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Concurrent Activities for the Industrial Setup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1. Finance Management: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Can occur alongside </a:t>
            </a:r>
            <a:r>
              <a:rPr lang="en-US" sz="1000" b="1" dirty="0">
                <a:solidFill>
                  <a:srgbClr val="7030A0"/>
                </a:solidFill>
                <a:latin typeface="Cambira"/>
              </a:rPr>
              <a:t>site acquisition</a:t>
            </a:r>
            <a:r>
              <a:rPr 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lang="en-US" sz="1000" dirty="0">
                <a:latin typeface="Cambira"/>
              </a:rPr>
              <a:t>and </a:t>
            </a:r>
            <a:r>
              <a:rPr lang="en-US" sz="1000" b="1" dirty="0">
                <a:solidFill>
                  <a:srgbClr val="7030A0"/>
                </a:solidFill>
                <a:latin typeface="Cambira"/>
              </a:rPr>
              <a:t>machinery</a:t>
            </a:r>
            <a:r>
              <a:rPr lang="en-US" sz="1000" b="1" dirty="0">
                <a:latin typeface="Cambira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ambira"/>
              </a:rPr>
              <a:t>procurement</a:t>
            </a:r>
            <a:r>
              <a:rPr lang="en-US" sz="1000" dirty="0">
                <a:latin typeface="Cambira"/>
              </a:rPr>
              <a:t> to ensure timely budget allocation and payments.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2. Manpower Training: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Can run parallel with the </a:t>
            </a:r>
            <a:r>
              <a:rPr lang="en-US" sz="1000" b="1" dirty="0">
                <a:solidFill>
                  <a:srgbClr val="7030A0"/>
                </a:solidFill>
                <a:latin typeface="Cambira"/>
              </a:rPr>
              <a:t>installation of machinery</a:t>
            </a:r>
            <a:r>
              <a:rPr 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lang="en-US" sz="1000" dirty="0">
                <a:latin typeface="Cambira"/>
              </a:rPr>
              <a:t>to prepare the workforce for operating and maintaining equipment efficiently.</a:t>
            </a:r>
          </a:p>
          <a:p>
            <a:r>
              <a:rPr lang="en-US" sz="1000" b="1" dirty="0">
                <a:solidFill>
                  <a:srgbClr val="7030A0"/>
                </a:solidFill>
                <a:latin typeface="Cambira"/>
              </a:rPr>
              <a:t>3. Marketing Activities:</a:t>
            </a:r>
            <a:endParaRPr lang="en-US" sz="1000" dirty="0">
              <a:solidFill>
                <a:srgbClr val="7030A0"/>
              </a:solidFill>
              <a:latin typeface="Cambi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Can be initiated during </a:t>
            </a:r>
            <a:r>
              <a:rPr lang="en-US" sz="1000" b="1" dirty="0">
                <a:solidFill>
                  <a:srgbClr val="7030A0"/>
                </a:solidFill>
                <a:latin typeface="Cambira"/>
              </a:rPr>
              <a:t>product testing</a:t>
            </a:r>
            <a:r>
              <a:rPr lang="en-US" sz="1000" dirty="0">
                <a:solidFill>
                  <a:srgbClr val="7030A0"/>
                </a:solidFill>
                <a:latin typeface="Cambira"/>
              </a:rPr>
              <a:t> </a:t>
            </a:r>
            <a:r>
              <a:rPr lang="en-US" sz="1000" dirty="0">
                <a:latin typeface="Cambira"/>
              </a:rPr>
              <a:t>and </a:t>
            </a:r>
            <a:r>
              <a:rPr lang="en-US" sz="1000" b="1" dirty="0">
                <a:solidFill>
                  <a:srgbClr val="7030A0"/>
                </a:solidFill>
                <a:latin typeface="Cambira"/>
              </a:rPr>
              <a:t>pilot production</a:t>
            </a:r>
            <a:r>
              <a:rPr lang="en-US" sz="1000" dirty="0">
                <a:latin typeface="Cambira"/>
              </a:rPr>
              <a:t> to build brand awareness and plan promotional strategies for market entry.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CECC78B-E790-BC62-6EB1-F2A2305A4C18}"/>
              </a:ext>
            </a:extLst>
          </p:cNvPr>
          <p:cNvSpPr/>
          <p:nvPr/>
        </p:nvSpPr>
        <p:spPr>
          <a:xfrm>
            <a:off x="5385175" y="2989609"/>
            <a:ext cx="3658848" cy="20316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object 22">
            <a:extLst>
              <a:ext uri="{FF2B5EF4-FFF2-40B4-BE49-F238E27FC236}">
                <a16:creationId xmlns:a16="http://schemas.microsoft.com/office/drawing/2014/main" id="{38B66F54-084F-8E0D-3D60-3431BDB84E3A}"/>
              </a:ext>
            </a:extLst>
          </p:cNvPr>
          <p:cNvSpPr txBox="1"/>
          <p:nvPr/>
        </p:nvSpPr>
        <p:spPr>
          <a:xfrm>
            <a:off x="129678" y="4807178"/>
            <a:ext cx="3691543" cy="42832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0"/>
              </a:spcBef>
            </a:pPr>
            <a:r>
              <a:rPr sz="1300" b="1" spc="-35" dirty="0">
                <a:solidFill>
                  <a:srgbClr val="7030A0"/>
                </a:solidFill>
                <a:latin typeface="Cambira"/>
                <a:cs typeface="Trebuchet MS"/>
              </a:rPr>
              <a:t>Please</a:t>
            </a:r>
            <a:r>
              <a:rPr sz="1300" b="1" spc="-120" dirty="0">
                <a:solidFill>
                  <a:srgbClr val="7030A0"/>
                </a:solidFill>
                <a:latin typeface="Cambira"/>
                <a:cs typeface="Trebuchet MS"/>
              </a:rPr>
              <a:t> </a:t>
            </a:r>
            <a:r>
              <a:rPr sz="1300" b="1" spc="-75" dirty="0">
                <a:solidFill>
                  <a:srgbClr val="7030A0"/>
                </a:solidFill>
                <a:latin typeface="Cambira"/>
                <a:cs typeface="Trebuchet MS"/>
              </a:rPr>
              <a:t>refer</a:t>
            </a:r>
            <a:r>
              <a:rPr sz="1300" b="1" spc="-110" dirty="0">
                <a:solidFill>
                  <a:srgbClr val="7030A0"/>
                </a:solidFill>
                <a:latin typeface="Cambira"/>
                <a:cs typeface="Trebuchet MS"/>
              </a:rPr>
              <a:t> </a:t>
            </a:r>
            <a:r>
              <a:rPr lang="en-IN" sz="1300" b="1" spc="-110" dirty="0">
                <a:solidFill>
                  <a:srgbClr val="7030A0"/>
                </a:solidFill>
                <a:latin typeface="Cambira"/>
                <a:cs typeface="Trebuchet MS"/>
              </a:rPr>
              <a:t>the excel sheet  :  </a:t>
            </a:r>
            <a:r>
              <a:rPr lang="en-IN" sz="1300" b="1" spc="-110" dirty="0">
                <a:solidFill>
                  <a:srgbClr val="7030A0"/>
                </a:solidFill>
                <a:latin typeface="Cambira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https://tinyurl.com/4dm9du6n</a:t>
            </a:r>
            <a:endParaRPr lang="en-IN" sz="1300" b="1" spc="-110" dirty="0">
              <a:solidFill>
                <a:srgbClr val="7030A0"/>
              </a:solidFill>
              <a:latin typeface="Cambira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20"/>
              </a:spcBef>
            </a:pPr>
            <a:endParaRPr sz="1300" b="1" dirty="0">
              <a:solidFill>
                <a:srgbClr val="7030A0"/>
              </a:solidFill>
              <a:latin typeface="Cambir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4507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3EE44218-9E42-6906-0E19-7E17BDB2E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86BA2592-CEB2-DE37-63EF-C7D0D8E2C2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C16E4-B416-AC84-B6B4-545808303622}"/>
              </a:ext>
            </a:extLst>
          </p:cNvPr>
          <p:cNvSpPr txBox="1"/>
          <p:nvPr/>
        </p:nvSpPr>
        <p:spPr>
          <a:xfrm>
            <a:off x="195009" y="46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SWOT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1971D-5D1C-6580-04AF-4A7A456D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96" y="256299"/>
            <a:ext cx="4077355" cy="1757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BC27-4F48-CBD4-2E7B-312E361FE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72" y="2111917"/>
            <a:ext cx="4408728" cy="2971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C79475-0146-5568-337F-E9B0387981FD}"/>
              </a:ext>
            </a:extLst>
          </p:cNvPr>
          <p:cNvSpPr txBox="1"/>
          <p:nvPr/>
        </p:nvSpPr>
        <p:spPr>
          <a:xfrm>
            <a:off x="195009" y="188071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Projected Cash Flow Statement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5B2DAE-09B3-EBE9-6C92-537AB84B7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87707"/>
              </p:ext>
            </p:extLst>
          </p:nvPr>
        </p:nvGraphicFramePr>
        <p:xfrm>
          <a:off x="4981980" y="1917062"/>
          <a:ext cx="4029744" cy="3119120"/>
        </p:xfrm>
        <a:graphic>
          <a:graphicData uri="http://schemas.openxmlformats.org/drawingml/2006/table">
            <a:tbl>
              <a:tblPr/>
              <a:tblGrid>
                <a:gridCol w="1650868">
                  <a:extLst>
                    <a:ext uri="{9D8B030D-6E8A-4147-A177-3AD203B41FA5}">
                      <a16:colId xmlns:a16="http://schemas.microsoft.com/office/drawing/2014/main" val="3504305241"/>
                    </a:ext>
                  </a:extLst>
                </a:gridCol>
                <a:gridCol w="1057729">
                  <a:extLst>
                    <a:ext uri="{9D8B030D-6E8A-4147-A177-3AD203B41FA5}">
                      <a16:colId xmlns:a16="http://schemas.microsoft.com/office/drawing/2014/main" val="1626593450"/>
                    </a:ext>
                  </a:extLst>
                </a:gridCol>
                <a:gridCol w="1321147">
                  <a:extLst>
                    <a:ext uri="{9D8B030D-6E8A-4147-A177-3AD203B41FA5}">
                      <a16:colId xmlns:a16="http://schemas.microsoft.com/office/drawing/2014/main" val="425226828"/>
                    </a:ext>
                  </a:extLst>
                </a:gridCol>
              </a:tblGrid>
              <a:tr h="4288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Item</a:t>
                      </a: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Alternative 1 in Rs (Acrylic)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Alternative 2 in Rs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(Smart Coating)</a:t>
                      </a:r>
                      <a:endParaRPr lang="en-IN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00535"/>
                  </a:ext>
                </a:extLst>
              </a:tr>
              <a:tr h="2733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Initial Cost 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111.3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235.85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740255"/>
                  </a:ext>
                </a:extLst>
              </a:tr>
              <a:tr h="2733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Total Initial Cost 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17,808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37,736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51591"/>
                  </a:ext>
                </a:extLst>
              </a:tr>
              <a:tr h="2733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Useful Life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20 Years</a:t>
                      </a:r>
                      <a:endParaRPr lang="en-IN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20 Years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563741"/>
                  </a:ext>
                </a:extLst>
              </a:tr>
              <a:tr h="4288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Maintenance Annual Cost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89,040</a:t>
                      </a:r>
                      <a:endParaRPr lang="en-IN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12,720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33042"/>
                  </a:ext>
                </a:extLst>
              </a:tr>
              <a:tr h="4288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PW of Maintenance Annual Cost 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664,840.88</a:t>
                      </a:r>
                      <a:endParaRPr lang="en-IN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95002.32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124610"/>
                  </a:ext>
                </a:extLst>
              </a:tr>
              <a:tr h="2733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Net Present Worth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682,648.88</a:t>
                      </a:r>
                      <a:endParaRPr lang="en-IN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132,738.32</a:t>
                      </a:r>
                      <a:endParaRPr lang="en-IN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318338"/>
                  </a:ext>
                </a:extLst>
              </a:tr>
              <a:tr h="5136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SAVINGS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IN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en-IN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549,910.56</a:t>
                      </a:r>
                      <a:endParaRPr lang="en-IN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708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1D9204-3EE4-C35B-E74A-9B3FE8D2A2FE}"/>
              </a:ext>
            </a:extLst>
          </p:cNvPr>
          <p:cNvSpPr txBox="1"/>
          <p:nvPr/>
        </p:nvSpPr>
        <p:spPr>
          <a:xfrm>
            <a:off x="4763145" y="647798"/>
            <a:ext cx="441185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i="0" u="none" strike="noStrike" dirty="0">
                <a:solidFill>
                  <a:schemeClr val="tx1"/>
                </a:solidFill>
                <a:effectLst/>
                <a:latin typeface="Cambira"/>
              </a:rPr>
              <a:t>The economic feasibility comparative study illustrates that for a useful life of </a:t>
            </a:r>
            <a:r>
              <a:rPr lang="en-US" sz="1300" b="1" i="0" u="none" strike="noStrike" dirty="0">
                <a:solidFill>
                  <a:srgbClr val="7030A0"/>
                </a:solidFill>
                <a:effectLst/>
                <a:latin typeface="Cambira"/>
              </a:rPr>
              <a:t>20</a:t>
            </a:r>
            <a:r>
              <a:rPr lang="en-US" sz="1300" i="0" u="none" strike="noStrike" dirty="0">
                <a:solidFill>
                  <a:srgbClr val="7030A0"/>
                </a:solidFill>
                <a:effectLst/>
                <a:latin typeface="Cambira"/>
              </a:rPr>
              <a:t> </a:t>
            </a:r>
            <a:r>
              <a:rPr lang="en-US" sz="1300" b="1" i="0" u="none" strike="noStrike" dirty="0">
                <a:solidFill>
                  <a:srgbClr val="7030A0"/>
                </a:solidFill>
                <a:effectLst/>
                <a:latin typeface="Cambira"/>
              </a:rPr>
              <a:t>years</a:t>
            </a:r>
            <a:r>
              <a:rPr lang="en-US" sz="1300" i="0" u="none" strike="noStrike" dirty="0">
                <a:solidFill>
                  <a:schemeClr val="tx1"/>
                </a:solidFill>
                <a:effectLst/>
                <a:latin typeface="Cambira"/>
              </a:rPr>
              <a:t>, The Smart Coatings would present a saving of </a:t>
            </a:r>
            <a:r>
              <a:rPr lang="en-US" sz="1300" i="0" u="none" strike="noStrike" dirty="0">
                <a:solidFill>
                  <a:srgbClr val="7030A0"/>
                </a:solidFill>
                <a:effectLst/>
                <a:latin typeface="Cambira"/>
              </a:rPr>
              <a:t>~ </a:t>
            </a:r>
            <a:r>
              <a:rPr lang="en-US" sz="1300" b="1" i="0" u="none" strike="noStrike" dirty="0">
                <a:solidFill>
                  <a:srgbClr val="7030A0"/>
                </a:solidFill>
                <a:effectLst/>
                <a:latin typeface="Cambira"/>
              </a:rPr>
              <a:t>81%</a:t>
            </a:r>
            <a:r>
              <a:rPr lang="en-US" sz="1300" i="0" u="none" strike="noStrike" dirty="0">
                <a:solidFill>
                  <a:srgbClr val="7030A0"/>
                </a:solidFill>
                <a:effectLst/>
                <a:latin typeface="Cambira"/>
              </a:rPr>
              <a:t> </a:t>
            </a:r>
            <a:r>
              <a:rPr lang="en-US" sz="1300" i="0" u="none" strike="noStrike" dirty="0">
                <a:solidFill>
                  <a:schemeClr val="tx1"/>
                </a:solidFill>
                <a:effectLst/>
                <a:latin typeface="Cambira"/>
              </a:rPr>
              <a:t>in comparison to the ordinary coatings. This makes it the better option when choosing a coating material for a building, in addition to its previously discussed benefits</a:t>
            </a:r>
            <a:endParaRPr lang="en-IN" sz="13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C8606-C033-2AF3-EFFA-25F982CC09AE}"/>
              </a:ext>
            </a:extLst>
          </p:cNvPr>
          <p:cNvSpPr/>
          <p:nvPr/>
        </p:nvSpPr>
        <p:spPr>
          <a:xfrm>
            <a:off x="4774759" y="642946"/>
            <a:ext cx="4299498" cy="11439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7E186-6133-36B6-90ED-D38F336310CC}"/>
              </a:ext>
            </a:extLst>
          </p:cNvPr>
          <p:cNvSpPr txBox="1"/>
          <p:nvPr/>
        </p:nvSpPr>
        <p:spPr>
          <a:xfrm>
            <a:off x="4532193" y="2650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Economic Feasibility</a:t>
            </a:r>
          </a:p>
        </p:txBody>
      </p:sp>
    </p:spTree>
    <p:extLst>
      <p:ext uri="{BB962C8B-B14F-4D97-AF65-F5344CB8AC3E}">
        <p14:creationId xmlns:p14="http://schemas.microsoft.com/office/powerpoint/2010/main" val="846189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E9B787-7E3E-2028-C899-573FA12F421D}"/>
              </a:ext>
            </a:extLst>
          </p:cNvPr>
          <p:cNvSpPr/>
          <p:nvPr/>
        </p:nvSpPr>
        <p:spPr>
          <a:xfrm>
            <a:off x="0" y="-16329"/>
            <a:ext cx="9144000" cy="2939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800080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048548-0419-9FE6-327D-D29725F1B62E}"/>
              </a:ext>
            </a:extLst>
          </p:cNvPr>
          <p:cNvSpPr/>
          <p:nvPr/>
        </p:nvSpPr>
        <p:spPr>
          <a:xfrm>
            <a:off x="1" y="393244"/>
            <a:ext cx="4606924" cy="2041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Phase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2520F-FEAF-D1E8-7979-0772A29EA4A2}"/>
              </a:ext>
            </a:extLst>
          </p:cNvPr>
          <p:cNvSpPr/>
          <p:nvPr/>
        </p:nvSpPr>
        <p:spPr>
          <a:xfrm>
            <a:off x="4705350" y="393244"/>
            <a:ext cx="4438651" cy="2041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Phase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BE4BF0-15C3-A182-888A-052678D84E16}"/>
              </a:ext>
            </a:extLst>
          </p:cNvPr>
          <p:cNvSpPr/>
          <p:nvPr/>
        </p:nvSpPr>
        <p:spPr>
          <a:xfrm>
            <a:off x="-1" y="661307"/>
            <a:ext cx="1093921" cy="2041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CFCBBC-56CB-545A-9E5C-B1507141BA0A}"/>
              </a:ext>
            </a:extLst>
          </p:cNvPr>
          <p:cNvSpPr/>
          <p:nvPr/>
        </p:nvSpPr>
        <p:spPr>
          <a:xfrm>
            <a:off x="1197771" y="661305"/>
            <a:ext cx="1071034" cy="2041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CAB153-74B6-B745-CE19-9660ABAFFD32}"/>
              </a:ext>
            </a:extLst>
          </p:cNvPr>
          <p:cNvSpPr/>
          <p:nvPr/>
        </p:nvSpPr>
        <p:spPr>
          <a:xfrm>
            <a:off x="2372655" y="661305"/>
            <a:ext cx="1068382" cy="2041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BA6527-2E72-59AB-B5BF-0E5F5BE6FAAA}"/>
              </a:ext>
            </a:extLst>
          </p:cNvPr>
          <p:cNvSpPr/>
          <p:nvPr/>
        </p:nvSpPr>
        <p:spPr>
          <a:xfrm>
            <a:off x="3533118" y="661305"/>
            <a:ext cx="1073808" cy="2041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CA7E1B-E56D-7CE7-B7EE-8D8BD086E154}"/>
              </a:ext>
            </a:extLst>
          </p:cNvPr>
          <p:cNvSpPr/>
          <p:nvPr/>
        </p:nvSpPr>
        <p:spPr>
          <a:xfrm>
            <a:off x="4705350" y="661305"/>
            <a:ext cx="1062039" cy="2041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F924DAC-C6B2-36FE-C16A-1F7144341459}"/>
              </a:ext>
            </a:extLst>
          </p:cNvPr>
          <p:cNvSpPr/>
          <p:nvPr/>
        </p:nvSpPr>
        <p:spPr>
          <a:xfrm>
            <a:off x="5871239" y="661305"/>
            <a:ext cx="1062039" cy="2041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8CA729-0F02-53BE-7E37-21503933AE06}"/>
              </a:ext>
            </a:extLst>
          </p:cNvPr>
          <p:cNvSpPr/>
          <p:nvPr/>
        </p:nvSpPr>
        <p:spPr>
          <a:xfrm>
            <a:off x="7037128" y="661304"/>
            <a:ext cx="1062039" cy="2041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Q3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E8A6270-6C5A-D8A7-5CE4-E4AF317AC367}"/>
              </a:ext>
            </a:extLst>
          </p:cNvPr>
          <p:cNvSpPr/>
          <p:nvPr/>
        </p:nvSpPr>
        <p:spPr>
          <a:xfrm>
            <a:off x="8197591" y="661304"/>
            <a:ext cx="885950" cy="2041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Q4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F3249ECC-D737-9FA4-292C-E1892DA0D8D3}"/>
              </a:ext>
            </a:extLst>
          </p:cNvPr>
          <p:cNvSpPr/>
          <p:nvPr/>
        </p:nvSpPr>
        <p:spPr>
          <a:xfrm>
            <a:off x="0" y="982133"/>
            <a:ext cx="2836333" cy="204107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Product Innovation and Awareness</a:t>
            </a: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D89222A2-115A-09D1-D261-7F368AC3DF35}"/>
              </a:ext>
            </a:extLst>
          </p:cNvPr>
          <p:cNvSpPr/>
          <p:nvPr/>
        </p:nvSpPr>
        <p:spPr>
          <a:xfrm>
            <a:off x="2931056" y="982134"/>
            <a:ext cx="2277758" cy="188228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Expansion &amp; Market Penetration</a:t>
            </a: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B26E5D80-F81F-A8E8-A523-86D25F69BAA7}"/>
              </a:ext>
            </a:extLst>
          </p:cNvPr>
          <p:cNvSpPr/>
          <p:nvPr/>
        </p:nvSpPr>
        <p:spPr>
          <a:xfrm>
            <a:off x="5267855" y="982132"/>
            <a:ext cx="1549323" cy="188229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Build Brand Loyalty</a:t>
            </a: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78C4E953-0049-9562-F142-3BA5D59500A8}"/>
              </a:ext>
            </a:extLst>
          </p:cNvPr>
          <p:cNvSpPr/>
          <p:nvPr/>
        </p:nvSpPr>
        <p:spPr>
          <a:xfrm>
            <a:off x="6876219" y="966254"/>
            <a:ext cx="2207322" cy="219986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Long term Brand Building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D92383-72C3-875F-6FEF-D241A0722AD1}"/>
              </a:ext>
            </a:extLst>
          </p:cNvPr>
          <p:cNvSpPr txBox="1"/>
          <p:nvPr/>
        </p:nvSpPr>
        <p:spPr>
          <a:xfrm>
            <a:off x="3441037" y="-31254"/>
            <a:ext cx="395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 TO MARKET STRATEGY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7CF5C-6A7A-C9F2-38EA-2236F8EA8983}"/>
              </a:ext>
            </a:extLst>
          </p:cNvPr>
          <p:cNvSpPr txBox="1"/>
          <p:nvPr/>
        </p:nvSpPr>
        <p:spPr>
          <a:xfrm>
            <a:off x="62447" y="1338039"/>
            <a:ext cx="36110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1. Launch product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2.Conduct live demos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3.Initiate digital campaigns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4.Introduce localized product variants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5. Launch educational webinars</a:t>
            </a:r>
          </a:p>
          <a:p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0F59A-8572-08CC-74EB-F37CEED48DD7}"/>
              </a:ext>
            </a:extLst>
          </p:cNvPr>
          <p:cNvSpPr txBox="1"/>
          <p:nvPr/>
        </p:nvSpPr>
        <p:spPr>
          <a:xfrm>
            <a:off x="2372655" y="1261094"/>
            <a:ext cx="26500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1. Collaborate with architectural firms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2. Launch products through pilot distributors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3. Expand into Tier 2 and Tier 3 cities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4. Form partnerships with regional paint retailers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5. Provide exclusive training workshop</a:t>
            </a:r>
          </a:p>
          <a:p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3B319E-53D1-6E40-54EB-B5AFA87147C4}"/>
              </a:ext>
            </a:extLst>
          </p:cNvPr>
          <p:cNvSpPr txBox="1"/>
          <p:nvPr/>
        </p:nvSpPr>
        <p:spPr>
          <a:xfrm>
            <a:off x="5126574" y="1261094"/>
            <a:ext cx="26500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1. Loyal reward program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2. Customer support helpline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3. Highlight success stories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4. Contractor certification 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program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5. Develop a dedicated app</a:t>
            </a:r>
          </a:p>
          <a:p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65574F-A8F6-8D98-61F8-E68D40D0AB38}"/>
              </a:ext>
            </a:extLst>
          </p:cNvPr>
          <p:cNvSpPr txBox="1"/>
          <p:nvPr/>
        </p:nvSpPr>
        <p:spPr>
          <a:xfrm>
            <a:off x="7044275" y="1303692"/>
            <a:ext cx="22533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1. Gather feedback from customers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2. Brand narrative on sustainability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3. Annual Asian Paints innovation summit</a:t>
            </a:r>
          </a:p>
          <a:p>
            <a:r>
              <a:rPr lang="en-IN" sz="1000" dirty="0">
                <a:latin typeface="Cambria" panose="02040503050406030204" pitchFamily="18" charset="0"/>
                <a:ea typeface="Cambria" panose="02040503050406030204" pitchFamily="18" charset="0"/>
              </a:rPr>
              <a:t>4. Additional product lines</a:t>
            </a:r>
          </a:p>
          <a:p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FECAE70-06A2-4090-7C96-D62CF4436212}"/>
              </a:ext>
            </a:extLst>
          </p:cNvPr>
          <p:cNvSpPr/>
          <p:nvPr/>
        </p:nvSpPr>
        <p:spPr>
          <a:xfrm>
            <a:off x="63313" y="1296306"/>
            <a:ext cx="2205492" cy="940709"/>
          </a:xfrm>
          <a:prstGeom prst="round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EA72337-1375-E261-04ED-4FC67702495B}"/>
              </a:ext>
            </a:extLst>
          </p:cNvPr>
          <p:cNvSpPr/>
          <p:nvPr/>
        </p:nvSpPr>
        <p:spPr>
          <a:xfrm>
            <a:off x="2372654" y="1301149"/>
            <a:ext cx="2580877" cy="940709"/>
          </a:xfrm>
          <a:prstGeom prst="round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2AA6D2-D897-13DE-2499-DA7B1995D9C0}"/>
              </a:ext>
            </a:extLst>
          </p:cNvPr>
          <p:cNvSpPr/>
          <p:nvPr/>
        </p:nvSpPr>
        <p:spPr>
          <a:xfrm>
            <a:off x="5126575" y="1274078"/>
            <a:ext cx="1837646" cy="962937"/>
          </a:xfrm>
          <a:prstGeom prst="round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1AA566A-A536-F672-E7A5-85F6A7B70CE9}"/>
              </a:ext>
            </a:extLst>
          </p:cNvPr>
          <p:cNvSpPr/>
          <p:nvPr/>
        </p:nvSpPr>
        <p:spPr>
          <a:xfrm>
            <a:off x="7090770" y="1250201"/>
            <a:ext cx="1989918" cy="962937"/>
          </a:xfrm>
          <a:prstGeom prst="round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6D5543-C1EF-1179-9C09-69A48BA6A1CB}"/>
              </a:ext>
            </a:extLst>
          </p:cNvPr>
          <p:cNvSpPr txBox="1"/>
          <p:nvPr/>
        </p:nvSpPr>
        <p:spPr>
          <a:xfrm>
            <a:off x="2510595" y="2370317"/>
            <a:ext cx="4140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rgbClr val="7030A0"/>
                </a:solidFill>
                <a:latin typeface="Trebuchet MS" panose="020B0603020202020204" pitchFamily="34" charset="0"/>
                <a:ea typeface="Cambria" panose="02040503050406030204" pitchFamily="18" charset="0"/>
              </a:rPr>
              <a:t>Brand Communication Plan for Smart Paint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38291C1-3C39-5F86-79E7-A98BC0C8F7D8}"/>
              </a:ext>
            </a:extLst>
          </p:cNvPr>
          <p:cNvSpPr/>
          <p:nvPr/>
        </p:nvSpPr>
        <p:spPr>
          <a:xfrm>
            <a:off x="62447" y="3175907"/>
            <a:ext cx="1031473" cy="120521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Make your walls look SMART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D376A3-4AFF-3735-1191-7D9E05407ACF}"/>
              </a:ext>
            </a:extLst>
          </p:cNvPr>
          <p:cNvSpPr/>
          <p:nvPr/>
        </p:nvSpPr>
        <p:spPr>
          <a:xfrm>
            <a:off x="1093920" y="3175907"/>
            <a:ext cx="1724783" cy="120521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3A7E92-3387-1F50-ED86-EF43542E4734}"/>
              </a:ext>
            </a:extLst>
          </p:cNvPr>
          <p:cNvSpPr txBox="1"/>
          <p:nvPr/>
        </p:nvSpPr>
        <p:spPr>
          <a:xfrm>
            <a:off x="1361195" y="3265819"/>
            <a:ext cx="1342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Key Brand Values: innovation, Sustainability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7629B67-A733-1C76-BA7F-27A742E95AE3}"/>
              </a:ext>
            </a:extLst>
          </p:cNvPr>
          <p:cNvSpPr/>
          <p:nvPr/>
        </p:nvSpPr>
        <p:spPr>
          <a:xfrm>
            <a:off x="3429702" y="4000042"/>
            <a:ext cx="2001815" cy="32173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Functional Benefits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25A186-60B1-EF37-AFCE-8C53508A37F2}"/>
              </a:ext>
            </a:extLst>
          </p:cNvPr>
          <p:cNvSpPr txBox="1"/>
          <p:nvPr/>
        </p:nvSpPr>
        <p:spPr>
          <a:xfrm>
            <a:off x="3514473" y="4421581"/>
            <a:ext cx="18553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High Durability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Eco-Friendly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Performance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1E5FE9A-0ACD-7C60-4FA8-34C356E50E30}"/>
              </a:ext>
            </a:extLst>
          </p:cNvPr>
          <p:cNvSpPr/>
          <p:nvPr/>
        </p:nvSpPr>
        <p:spPr>
          <a:xfrm>
            <a:off x="3367969" y="2794824"/>
            <a:ext cx="2001815" cy="32173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Innovation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50F2E8-592F-F429-E49C-686E98824DEB}"/>
              </a:ext>
            </a:extLst>
          </p:cNvPr>
          <p:cNvSpPr txBox="1"/>
          <p:nvPr/>
        </p:nvSpPr>
        <p:spPr>
          <a:xfrm>
            <a:off x="3489425" y="3175907"/>
            <a:ext cx="2001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Science in every stroke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Sustainable innovations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Interactive VR/AR Demos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Host innovation days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468DBE6-6220-AF9A-620F-9A3824945AD9}"/>
              </a:ext>
            </a:extLst>
          </p:cNvPr>
          <p:cNvSpPr/>
          <p:nvPr/>
        </p:nvSpPr>
        <p:spPr>
          <a:xfrm>
            <a:off x="5932370" y="2760713"/>
            <a:ext cx="3089710" cy="32173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Brand Engagement Activities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2D87F6-8378-4AC5-5D9E-FF49B710D141}"/>
              </a:ext>
            </a:extLst>
          </p:cNvPr>
          <p:cNvSpPr txBox="1"/>
          <p:nvPr/>
        </p:nvSpPr>
        <p:spPr>
          <a:xfrm>
            <a:off x="6042516" y="3105836"/>
            <a:ext cx="2924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Launch a dedicated mobile app for colour customization and tips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Engage followers with live Q&amp;A sessions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Run contests for contractors and consumers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Partner with eco-focused NGOs for initiatives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Launch social campaigns like #SmartPaintRevolution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15330B-C529-4B71-5B90-BD144CFDE678}"/>
              </a:ext>
            </a:extLst>
          </p:cNvPr>
          <p:cNvCxnSpPr/>
          <p:nvPr/>
        </p:nvCxnSpPr>
        <p:spPr>
          <a:xfrm>
            <a:off x="2818703" y="3665929"/>
            <a:ext cx="31913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38E8A4-5A60-C5B5-B21E-2AF010A79662}"/>
              </a:ext>
            </a:extLst>
          </p:cNvPr>
          <p:cNvCxnSpPr/>
          <p:nvPr/>
        </p:nvCxnSpPr>
        <p:spPr>
          <a:xfrm>
            <a:off x="3137836" y="2955692"/>
            <a:ext cx="0" cy="120521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6A735A-17FD-27D3-F3D8-258CD48A50A0}"/>
              </a:ext>
            </a:extLst>
          </p:cNvPr>
          <p:cNvCxnSpPr>
            <a:endCxn id="56" idx="1"/>
          </p:cNvCxnSpPr>
          <p:nvPr/>
        </p:nvCxnSpPr>
        <p:spPr>
          <a:xfrm>
            <a:off x="3137836" y="2955692"/>
            <a:ext cx="230133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E4FEED-8747-83F0-11FE-91E3BE989772}"/>
              </a:ext>
            </a:extLst>
          </p:cNvPr>
          <p:cNvCxnSpPr>
            <a:cxnSpLocks/>
          </p:cNvCxnSpPr>
          <p:nvPr/>
        </p:nvCxnSpPr>
        <p:spPr>
          <a:xfrm>
            <a:off x="3137836" y="4160910"/>
            <a:ext cx="283359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4F2FD-0C8C-6602-5703-C0DA63B06720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5369784" y="2955692"/>
            <a:ext cx="551608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E0C8834-30E5-006C-DC5E-87B4237D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97" y="8461"/>
            <a:ext cx="822326" cy="5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ED8EC0-36F4-EA53-8558-FD5512C0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911" y="-22445"/>
            <a:ext cx="848633" cy="6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69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51">
            <a:extLst>
              <a:ext uri="{FF2B5EF4-FFF2-40B4-BE49-F238E27FC236}">
                <a16:creationId xmlns:a16="http://schemas.microsoft.com/office/drawing/2014/main" id="{07497568-FC8C-CD89-3621-132A0E68EAB4}"/>
              </a:ext>
            </a:extLst>
          </p:cNvPr>
          <p:cNvSpPr txBox="1">
            <a:spLocks/>
          </p:cNvSpPr>
          <p:nvPr/>
        </p:nvSpPr>
        <p:spPr>
          <a:xfrm>
            <a:off x="3628471" y="76219"/>
            <a:ext cx="8610809" cy="3097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References</a:t>
            </a:r>
            <a:endParaRPr kumimoji="0" lang="en-IN" sz="1900" b="1" i="0" u="none" strike="noStrike" kern="0" cap="none" spc="-14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rebuchet MS" panose="020B0603020202020204" pitchFamily="34" charset="0"/>
              <a:cs typeface="Arial"/>
              <a:sym typeface="Arial"/>
            </a:endParaRPr>
          </a:p>
        </p:txBody>
      </p:sp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56214-F98A-4FEE-D97B-1CEF4FAE88FA}"/>
              </a:ext>
            </a:extLst>
          </p:cNvPr>
          <p:cNvSpPr txBox="1"/>
          <p:nvPr/>
        </p:nvSpPr>
        <p:spPr>
          <a:xfrm>
            <a:off x="527050" y="864716"/>
            <a:ext cx="84264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1. </a:t>
            </a:r>
            <a:r>
              <a:rPr lang="en-IN" sz="1600" dirty="0" err="1">
                <a:solidFill>
                  <a:srgbClr val="7030A0"/>
                </a:solidFill>
                <a:latin typeface="Trebuchet MS" panose="020B0603020202020204" pitchFamily="34" charset="0"/>
              </a:rPr>
              <a:t>Asit</a:t>
            </a:r>
            <a:r>
              <a:rPr lang="en-IN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 Baran Samui, Sushil S. Pawar: Chapter 3 – Smart Paints</a:t>
            </a:r>
          </a:p>
          <a:p>
            <a:r>
              <a:rPr lang="en-IN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2. </a:t>
            </a:r>
            <a:r>
              <a:rPr lang="en-US" sz="1600" dirty="0" err="1">
                <a:solidFill>
                  <a:srgbClr val="7030A0"/>
                </a:solidFill>
                <a:latin typeface="Trebuchet MS" panose="020B0603020202020204" pitchFamily="34" charset="0"/>
              </a:rPr>
              <a:t>Corrosionpedia</a:t>
            </a:r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. “Definition of Smart Coatings” (2017). Available at: https://www.corrosionpedia.com/definition/5965/self-curing-coating Accessed (10/9/2017)</a:t>
            </a:r>
          </a:p>
          <a:p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3. International Group of Modern Coatings (IGMC). “MIDO Coatings”,(2017) </a:t>
            </a:r>
          </a:p>
          <a:p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4. Abdelaziz F. Mohamed. “Hybrid Nano-Crystal PV/Wind Turbine Power Generation System in Buildings”</a:t>
            </a:r>
          </a:p>
          <a:p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5. DYNOLITE – Datasheet</a:t>
            </a:r>
          </a:p>
          <a:p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6. NANOMYTE MEND 1000 TDS – Datasheet</a:t>
            </a:r>
          </a:p>
          <a:p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7. Decora Acrylic Emulsion – Datasheet</a:t>
            </a:r>
          </a:p>
          <a:p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8. Handbook for smart coating by Abdel Salam Hamdy </a:t>
            </a:r>
            <a:r>
              <a:rPr lang="en-US" sz="1600" dirty="0" err="1">
                <a:solidFill>
                  <a:srgbClr val="7030A0"/>
                </a:solidFill>
                <a:latin typeface="Trebuchet MS" panose="020B0603020202020204" pitchFamily="34" charset="0"/>
              </a:rPr>
              <a:t>Makhlouf</a:t>
            </a:r>
            <a:endParaRPr lang="en-US" sz="1600" dirty="0">
              <a:solidFill>
                <a:srgbClr val="7030A0"/>
              </a:solidFill>
              <a:latin typeface="Trebuchet MS" panose="020B0603020202020204" pitchFamily="34" charset="0"/>
            </a:endParaRPr>
          </a:p>
          <a:p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9. M. Shafique, A. Azam, M. Rafiq, M. Ateeq, X. Luo, An overview of life cycle</a:t>
            </a:r>
          </a:p>
          <a:p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assessment of green roofs, J. Cleaner Prod. 250 (2020) 119471, </a:t>
            </a:r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  <a:hlinkClick r:id="rId4"/>
              </a:rPr>
              <a:t>https://doi.org/10.1016/j.jclepro.2019.119471</a:t>
            </a:r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.</a:t>
            </a:r>
          </a:p>
          <a:p>
            <a:r>
              <a:rPr lang="en-US" sz="1600" dirty="0">
                <a:solidFill>
                  <a:srgbClr val="7030A0"/>
                </a:solidFill>
                <a:latin typeface="Trebuchet MS" panose="020B0603020202020204" pitchFamily="34" charset="0"/>
              </a:rPr>
              <a:t>10. S. Pushkar, Life cycle assessment of flat roof technologies for office buildings in Israel, Sustainability 8 (1) (2016) 54.</a:t>
            </a:r>
          </a:p>
        </p:txBody>
      </p:sp>
    </p:spTree>
    <p:extLst>
      <p:ext uri="{BB962C8B-B14F-4D97-AF65-F5344CB8AC3E}">
        <p14:creationId xmlns:p14="http://schemas.microsoft.com/office/powerpoint/2010/main" val="90966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7DF79D-FC2A-63BF-388E-7DC98F8E3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53" y="-6439"/>
            <a:ext cx="8332631" cy="54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IN" sz="9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Q.1) Explain how your idea is unique in comparison with the literature. </a:t>
            </a:r>
            <a:r>
              <a:rPr lang="en-IN" sz="900" b="1" dirty="0">
                <a:solidFill>
                  <a:srgbClr val="7030A0"/>
                </a:solidFill>
                <a:latin typeface="Trebuchet MS" panose="020B0603020202020204" pitchFamily="34" charset="0"/>
                <a:ea typeface="Arial" panose="020B0604020202020204" pitchFamily="34" charset="0"/>
              </a:rPr>
              <a:t>C</a:t>
            </a:r>
            <a:r>
              <a:rPr lang="en-IN" sz="9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heck whether a commercial product is available of similar nature. Give </a:t>
            </a:r>
          </a:p>
          <a:p>
            <a:pPr>
              <a:lnSpc>
                <a:spcPct val="115000"/>
              </a:lnSpc>
            </a:pPr>
            <a:r>
              <a:rPr lang="en-IN" sz="9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advantages and disadvantages of proposed coating system over other reported coating systems. Clearly define the end use of the proposed coating.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900" b="1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21123-F00B-01F5-6B75-91ED264D905A}"/>
              </a:ext>
            </a:extLst>
          </p:cNvPr>
          <p:cNvSpPr txBox="1"/>
          <p:nvPr/>
        </p:nvSpPr>
        <p:spPr>
          <a:xfrm>
            <a:off x="2401910" y="359910"/>
            <a:ext cx="5170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Uniqueness of our Proposed Smart Coating System</a:t>
            </a:r>
            <a:endParaRPr lang="en-IN" b="1" u="sng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95A9D-C444-37CE-EF15-3091070D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5" y="755987"/>
            <a:ext cx="2582217" cy="2056394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9154188C-AA71-4457-8237-BFCC805E600C}"/>
              </a:ext>
            </a:extLst>
          </p:cNvPr>
          <p:cNvSpPr/>
          <p:nvPr/>
        </p:nvSpPr>
        <p:spPr>
          <a:xfrm>
            <a:off x="58311" y="694296"/>
            <a:ext cx="2711003" cy="2191483"/>
          </a:xfrm>
          <a:custGeom>
            <a:avLst/>
            <a:gdLst/>
            <a:ahLst/>
            <a:cxnLst/>
            <a:rect l="l" t="t" r="r" b="b"/>
            <a:pathLst>
              <a:path w="2147570" h="1390014">
                <a:moveTo>
                  <a:pt x="0" y="138834"/>
                </a:moveTo>
                <a:lnTo>
                  <a:pt x="8857" y="95102"/>
                </a:lnTo>
                <a:lnTo>
                  <a:pt x="33578" y="57010"/>
                </a:lnTo>
                <a:lnTo>
                  <a:pt x="71384" y="26900"/>
                </a:lnTo>
                <a:lnTo>
                  <a:pt x="119497" y="7115"/>
                </a:lnTo>
                <a:lnTo>
                  <a:pt x="175140" y="0"/>
                </a:lnTo>
                <a:lnTo>
                  <a:pt x="1972230" y="0"/>
                </a:lnTo>
                <a:lnTo>
                  <a:pt x="2027872" y="7115"/>
                </a:lnTo>
                <a:lnTo>
                  <a:pt x="2075986" y="26900"/>
                </a:lnTo>
                <a:lnTo>
                  <a:pt x="2113792" y="57010"/>
                </a:lnTo>
                <a:lnTo>
                  <a:pt x="2138512" y="95102"/>
                </a:lnTo>
                <a:lnTo>
                  <a:pt x="2147370" y="138834"/>
                </a:lnTo>
                <a:lnTo>
                  <a:pt x="2147370" y="1251032"/>
                </a:lnTo>
                <a:lnTo>
                  <a:pt x="2138512" y="1294763"/>
                </a:lnTo>
                <a:lnTo>
                  <a:pt x="2113792" y="1332856"/>
                </a:lnTo>
                <a:lnTo>
                  <a:pt x="2075986" y="1362966"/>
                </a:lnTo>
                <a:lnTo>
                  <a:pt x="2027873" y="1382750"/>
                </a:lnTo>
                <a:lnTo>
                  <a:pt x="1972230" y="1389866"/>
                </a:lnTo>
                <a:lnTo>
                  <a:pt x="175140" y="1389866"/>
                </a:lnTo>
                <a:lnTo>
                  <a:pt x="119497" y="1382750"/>
                </a:lnTo>
                <a:lnTo>
                  <a:pt x="71384" y="1362966"/>
                </a:lnTo>
                <a:lnTo>
                  <a:pt x="33578" y="1332856"/>
                </a:lnTo>
                <a:lnTo>
                  <a:pt x="8857" y="1294763"/>
                </a:lnTo>
                <a:lnTo>
                  <a:pt x="0" y="1251032"/>
                </a:lnTo>
                <a:lnTo>
                  <a:pt x="0" y="138834"/>
                </a:lnTo>
                <a:close/>
              </a:path>
              <a:path w="2147570" h="1390014">
                <a:moveTo>
                  <a:pt x="0" y="138834"/>
                </a:moveTo>
                <a:lnTo>
                  <a:pt x="8857" y="95102"/>
                </a:lnTo>
                <a:lnTo>
                  <a:pt x="33578" y="57010"/>
                </a:lnTo>
                <a:lnTo>
                  <a:pt x="71384" y="26900"/>
                </a:lnTo>
                <a:lnTo>
                  <a:pt x="119497" y="7115"/>
                </a:lnTo>
                <a:lnTo>
                  <a:pt x="175140" y="0"/>
                </a:lnTo>
                <a:lnTo>
                  <a:pt x="1972230" y="0"/>
                </a:lnTo>
                <a:lnTo>
                  <a:pt x="2027872" y="7115"/>
                </a:lnTo>
                <a:lnTo>
                  <a:pt x="2075986" y="26900"/>
                </a:lnTo>
                <a:lnTo>
                  <a:pt x="2113792" y="57010"/>
                </a:lnTo>
                <a:lnTo>
                  <a:pt x="2138512" y="95102"/>
                </a:lnTo>
                <a:lnTo>
                  <a:pt x="2147370" y="138834"/>
                </a:lnTo>
                <a:lnTo>
                  <a:pt x="2147370" y="1251032"/>
                </a:lnTo>
                <a:lnTo>
                  <a:pt x="2138512" y="1294763"/>
                </a:lnTo>
                <a:lnTo>
                  <a:pt x="2113792" y="1332856"/>
                </a:lnTo>
                <a:lnTo>
                  <a:pt x="2075986" y="1362966"/>
                </a:lnTo>
                <a:lnTo>
                  <a:pt x="2027873" y="1382750"/>
                </a:lnTo>
                <a:lnTo>
                  <a:pt x="1972230" y="1389866"/>
                </a:lnTo>
                <a:lnTo>
                  <a:pt x="175140" y="1389866"/>
                </a:lnTo>
                <a:lnTo>
                  <a:pt x="119497" y="1382750"/>
                </a:lnTo>
                <a:lnTo>
                  <a:pt x="71384" y="1362966"/>
                </a:lnTo>
                <a:lnTo>
                  <a:pt x="33578" y="1332856"/>
                </a:lnTo>
                <a:lnTo>
                  <a:pt x="8857" y="1294763"/>
                </a:lnTo>
                <a:lnTo>
                  <a:pt x="0" y="1251032"/>
                </a:lnTo>
                <a:lnTo>
                  <a:pt x="0" y="138834"/>
                </a:lnTo>
                <a:close/>
              </a:path>
            </a:pathLst>
          </a:custGeom>
          <a:ln w="127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B951B18-43FA-95BE-C9AD-95E78E9030BB}"/>
              </a:ext>
            </a:extLst>
          </p:cNvPr>
          <p:cNvSpPr/>
          <p:nvPr/>
        </p:nvSpPr>
        <p:spPr>
          <a:xfrm>
            <a:off x="2829940" y="702810"/>
            <a:ext cx="834106" cy="642955"/>
          </a:xfrm>
          <a:custGeom>
            <a:avLst/>
            <a:gdLst/>
            <a:ahLst/>
            <a:cxnLst/>
            <a:rect l="l" t="t" r="r" b="b"/>
            <a:pathLst>
              <a:path w="1691639" h="1566545">
                <a:moveTo>
                  <a:pt x="1691284" y="0"/>
                </a:moveTo>
                <a:lnTo>
                  <a:pt x="837272" y="429323"/>
                </a:lnTo>
                <a:lnTo>
                  <a:pt x="0" y="0"/>
                </a:lnTo>
                <a:lnTo>
                  <a:pt x="0" y="1207262"/>
                </a:lnTo>
                <a:lnTo>
                  <a:pt x="819010" y="1566545"/>
                </a:lnTo>
                <a:lnTo>
                  <a:pt x="1691284" y="1207262"/>
                </a:lnTo>
                <a:lnTo>
                  <a:pt x="1691284" y="0"/>
                </a:lnTo>
                <a:close/>
              </a:path>
            </a:pathLst>
          </a:custGeom>
          <a:solidFill>
            <a:srgbClr val="502A8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702D0-6C0B-1B63-24F7-68F28EEB2ED8}"/>
              </a:ext>
            </a:extLst>
          </p:cNvPr>
          <p:cNvSpPr txBox="1"/>
          <p:nvPr/>
        </p:nvSpPr>
        <p:spPr>
          <a:xfrm>
            <a:off x="2698722" y="897060"/>
            <a:ext cx="110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</a:rPr>
              <a:t>Quartz Shield        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32111-51B4-BBCF-BD4F-0D9D4AC74EFA}"/>
              </a:ext>
            </a:extLst>
          </p:cNvPr>
          <p:cNvSpPr txBox="1"/>
          <p:nvPr/>
        </p:nvSpPr>
        <p:spPr>
          <a:xfrm>
            <a:off x="3638291" y="791931"/>
            <a:ext cx="5568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Novelty: Provides active water resistance with breathability, preventing mold and algae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Uniqueness: Combines hydrophobicity and vapor permeability, unlike silicone-based coatings</a:t>
            </a:r>
            <a:endParaRPr lang="en-IN" sz="10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99E887F-E9C7-A08F-1EBA-906053B39A89}"/>
              </a:ext>
            </a:extLst>
          </p:cNvPr>
          <p:cNvSpPr/>
          <p:nvPr/>
        </p:nvSpPr>
        <p:spPr>
          <a:xfrm>
            <a:off x="2845847" y="1775173"/>
            <a:ext cx="834106" cy="642955"/>
          </a:xfrm>
          <a:custGeom>
            <a:avLst/>
            <a:gdLst/>
            <a:ahLst/>
            <a:cxnLst/>
            <a:rect l="l" t="t" r="r" b="b"/>
            <a:pathLst>
              <a:path w="1691639" h="1566545">
                <a:moveTo>
                  <a:pt x="1691284" y="0"/>
                </a:moveTo>
                <a:lnTo>
                  <a:pt x="837272" y="429323"/>
                </a:lnTo>
                <a:lnTo>
                  <a:pt x="0" y="0"/>
                </a:lnTo>
                <a:lnTo>
                  <a:pt x="0" y="1207262"/>
                </a:lnTo>
                <a:lnTo>
                  <a:pt x="819010" y="1566545"/>
                </a:lnTo>
                <a:lnTo>
                  <a:pt x="1691284" y="1207262"/>
                </a:lnTo>
                <a:lnTo>
                  <a:pt x="1691284" y="0"/>
                </a:lnTo>
                <a:close/>
              </a:path>
            </a:pathLst>
          </a:custGeom>
          <a:solidFill>
            <a:srgbClr val="502A8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1382F-4800-429B-9636-D34BC0997D29}"/>
              </a:ext>
            </a:extLst>
          </p:cNvPr>
          <p:cNvSpPr txBox="1"/>
          <p:nvPr/>
        </p:nvSpPr>
        <p:spPr>
          <a:xfrm>
            <a:off x="2913656" y="1938468"/>
            <a:ext cx="105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Fiberglass</a:t>
            </a:r>
          </a:p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   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13427-7C67-295E-428D-8E604807683D}"/>
              </a:ext>
            </a:extLst>
          </p:cNvPr>
          <p:cNvSpPr txBox="1"/>
          <p:nvPr/>
        </p:nvSpPr>
        <p:spPr>
          <a:xfrm>
            <a:off x="3666690" y="1872004"/>
            <a:ext cx="5455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Novelty: Reinforces mechanical strength, thermal resistance, and structural durability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Uniqueness: Rarely used in coatings, ideal for extreme industrial and coastal stress</a:t>
            </a:r>
            <a:endParaRPr lang="en-IN" sz="10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C2C8CF2-2E4A-0AC0-3078-CC7FB642FE7F}"/>
              </a:ext>
            </a:extLst>
          </p:cNvPr>
          <p:cNvSpPr/>
          <p:nvPr/>
        </p:nvSpPr>
        <p:spPr>
          <a:xfrm>
            <a:off x="2832969" y="1234739"/>
            <a:ext cx="834106" cy="642955"/>
          </a:xfrm>
          <a:custGeom>
            <a:avLst/>
            <a:gdLst/>
            <a:ahLst/>
            <a:cxnLst/>
            <a:rect l="l" t="t" r="r" b="b"/>
            <a:pathLst>
              <a:path w="1691639" h="1566545">
                <a:moveTo>
                  <a:pt x="1691284" y="0"/>
                </a:moveTo>
                <a:lnTo>
                  <a:pt x="837272" y="429323"/>
                </a:lnTo>
                <a:lnTo>
                  <a:pt x="0" y="0"/>
                </a:lnTo>
                <a:lnTo>
                  <a:pt x="0" y="1207262"/>
                </a:lnTo>
                <a:lnTo>
                  <a:pt x="819010" y="1566545"/>
                </a:lnTo>
                <a:lnTo>
                  <a:pt x="1691284" y="1207262"/>
                </a:lnTo>
                <a:lnTo>
                  <a:pt x="1691284" y="0"/>
                </a:lnTo>
                <a:close/>
              </a:path>
            </a:pathLst>
          </a:custGeom>
          <a:solidFill>
            <a:srgbClr val="502A8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B65A35-A858-E89B-1544-13C50B4BF805}"/>
              </a:ext>
            </a:extLst>
          </p:cNvPr>
          <p:cNvSpPr txBox="1"/>
          <p:nvPr/>
        </p:nvSpPr>
        <p:spPr>
          <a:xfrm>
            <a:off x="2749617" y="1395612"/>
            <a:ext cx="1000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chemeClr val="bg1"/>
                </a:solidFill>
                <a:latin typeface="Cambira"/>
              </a:rPr>
              <a:t>Self-Healing                 Top Coat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70E0-7D6D-9D60-42FC-256C7B8F77EB}"/>
              </a:ext>
            </a:extLst>
          </p:cNvPr>
          <p:cNvSpPr txBox="1"/>
          <p:nvPr/>
        </p:nvSpPr>
        <p:spPr>
          <a:xfrm>
            <a:off x="3641320" y="1331078"/>
            <a:ext cx="5552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Novelty: TiO₂-based polyurethane autonomously repairs microcracks under mild heat exposure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Uniqueness: Flexible activation, outperforming systems needing specific heat input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AD85E199-AC6D-0065-83B9-D66F216620B5}"/>
              </a:ext>
            </a:extLst>
          </p:cNvPr>
          <p:cNvSpPr/>
          <p:nvPr/>
        </p:nvSpPr>
        <p:spPr>
          <a:xfrm>
            <a:off x="2839787" y="2304552"/>
            <a:ext cx="834106" cy="566835"/>
          </a:xfrm>
          <a:custGeom>
            <a:avLst/>
            <a:gdLst/>
            <a:ahLst/>
            <a:cxnLst/>
            <a:rect l="l" t="t" r="r" b="b"/>
            <a:pathLst>
              <a:path w="1691639" h="1566545">
                <a:moveTo>
                  <a:pt x="1691284" y="0"/>
                </a:moveTo>
                <a:lnTo>
                  <a:pt x="837272" y="429323"/>
                </a:lnTo>
                <a:lnTo>
                  <a:pt x="0" y="0"/>
                </a:lnTo>
                <a:lnTo>
                  <a:pt x="0" y="1207262"/>
                </a:lnTo>
                <a:lnTo>
                  <a:pt x="819010" y="1566545"/>
                </a:lnTo>
                <a:lnTo>
                  <a:pt x="1691284" y="1207262"/>
                </a:lnTo>
                <a:lnTo>
                  <a:pt x="1691284" y="0"/>
                </a:lnTo>
                <a:close/>
              </a:path>
            </a:pathLst>
          </a:custGeom>
          <a:solidFill>
            <a:srgbClr val="502A8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036CA-F797-205F-4375-5A6BC8C80D05}"/>
              </a:ext>
            </a:extLst>
          </p:cNvPr>
          <p:cNvSpPr txBox="1"/>
          <p:nvPr/>
        </p:nvSpPr>
        <p:spPr>
          <a:xfrm>
            <a:off x="2692283" y="2443049"/>
            <a:ext cx="109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Epoxy</a:t>
            </a:r>
          </a:p>
          <a:p>
            <a:pPr algn="ctr"/>
            <a:r>
              <a:rPr lang="en-IN" sz="9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3B52F-5170-125E-C924-09989B8B3811}"/>
              </a:ext>
            </a:extLst>
          </p:cNvPr>
          <p:cNvSpPr txBox="1"/>
          <p:nvPr/>
        </p:nvSpPr>
        <p:spPr>
          <a:xfrm>
            <a:off x="3677699" y="2401650"/>
            <a:ext cx="6292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Novelty: Combines anti-corrosion properties with dual adhesion for strong bonding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Uniqueness: Acts as a sacrificial layer, preventing substrate degradation effectively</a:t>
            </a:r>
            <a:endParaRPr lang="en-IN" sz="10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563971-14C5-280F-933A-DFCA91EFCF83}"/>
              </a:ext>
            </a:extLst>
          </p:cNvPr>
          <p:cNvSpPr/>
          <p:nvPr/>
        </p:nvSpPr>
        <p:spPr>
          <a:xfrm>
            <a:off x="3722772" y="2362793"/>
            <a:ext cx="4764406" cy="4414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97CA-6966-11CB-F01D-B929E24453CB}"/>
              </a:ext>
            </a:extLst>
          </p:cNvPr>
          <p:cNvSpPr/>
          <p:nvPr/>
        </p:nvSpPr>
        <p:spPr>
          <a:xfrm>
            <a:off x="3722772" y="1857193"/>
            <a:ext cx="4867436" cy="4414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B34DAA-ABAE-0840-940F-9F934F6826B2}"/>
              </a:ext>
            </a:extLst>
          </p:cNvPr>
          <p:cNvSpPr/>
          <p:nvPr/>
        </p:nvSpPr>
        <p:spPr>
          <a:xfrm>
            <a:off x="3700043" y="1310254"/>
            <a:ext cx="5409582" cy="44330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690BC0-8CA2-5424-940B-8B2419C2CB2A}"/>
              </a:ext>
            </a:extLst>
          </p:cNvPr>
          <p:cNvSpPr/>
          <p:nvPr/>
        </p:nvSpPr>
        <p:spPr>
          <a:xfrm>
            <a:off x="3698671" y="764546"/>
            <a:ext cx="5297228" cy="44330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B1B8EE3-819C-D9EB-3BE6-359B44CBD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178589"/>
              </p:ext>
            </p:extLst>
          </p:nvPr>
        </p:nvGraphicFramePr>
        <p:xfrm>
          <a:off x="292184" y="3212789"/>
          <a:ext cx="3944967" cy="185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89">
                  <a:extLst>
                    <a:ext uri="{9D8B030D-6E8A-4147-A177-3AD203B41FA5}">
                      <a16:colId xmlns:a16="http://schemas.microsoft.com/office/drawing/2014/main" val="195427975"/>
                    </a:ext>
                  </a:extLst>
                </a:gridCol>
                <a:gridCol w="1314989">
                  <a:extLst>
                    <a:ext uri="{9D8B030D-6E8A-4147-A177-3AD203B41FA5}">
                      <a16:colId xmlns:a16="http://schemas.microsoft.com/office/drawing/2014/main" val="542615960"/>
                    </a:ext>
                  </a:extLst>
                </a:gridCol>
                <a:gridCol w="1314989">
                  <a:extLst>
                    <a:ext uri="{9D8B030D-6E8A-4147-A177-3AD203B41FA5}">
                      <a16:colId xmlns:a16="http://schemas.microsoft.com/office/drawing/2014/main" val="1897283518"/>
                    </a:ext>
                  </a:extLst>
                </a:gridCol>
              </a:tblGrid>
              <a:tr h="309400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Feature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Our System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Existing Products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681427"/>
                  </a:ext>
                </a:extLst>
              </a:tr>
              <a:tr h="309400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Waterproofing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532602"/>
                  </a:ext>
                </a:extLst>
              </a:tr>
              <a:tr h="309400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422440"/>
                  </a:ext>
                </a:extLst>
              </a:tr>
              <a:tr h="309400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Self-Healing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700187"/>
                  </a:ext>
                </a:extLst>
              </a:tr>
              <a:tr h="309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31826"/>
                  </a:ext>
                </a:extLst>
              </a:tr>
              <a:tr h="309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8225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CE14FF3-6598-06A1-387D-565557C65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20955"/>
              </p:ext>
            </p:extLst>
          </p:nvPr>
        </p:nvGraphicFramePr>
        <p:xfrm>
          <a:off x="4782093" y="3212788"/>
          <a:ext cx="4187095" cy="184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745">
                  <a:extLst>
                    <a:ext uri="{9D8B030D-6E8A-4147-A177-3AD203B41FA5}">
                      <a16:colId xmlns:a16="http://schemas.microsoft.com/office/drawing/2014/main" val="195427975"/>
                    </a:ext>
                  </a:extLst>
                </a:gridCol>
                <a:gridCol w="1325745">
                  <a:extLst>
                    <a:ext uri="{9D8B030D-6E8A-4147-A177-3AD203B41FA5}">
                      <a16:colId xmlns:a16="http://schemas.microsoft.com/office/drawing/2014/main" val="542615960"/>
                    </a:ext>
                  </a:extLst>
                </a:gridCol>
                <a:gridCol w="1535605">
                  <a:extLst>
                    <a:ext uri="{9D8B030D-6E8A-4147-A177-3AD203B41FA5}">
                      <a16:colId xmlns:a16="http://schemas.microsoft.com/office/drawing/2014/main" val="1897283518"/>
                    </a:ext>
                  </a:extLst>
                </a:gridCol>
              </a:tblGrid>
              <a:tr h="30795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681427"/>
                  </a:ext>
                </a:extLst>
              </a:tr>
              <a:tr h="30795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532602"/>
                  </a:ext>
                </a:extLst>
              </a:tr>
              <a:tr h="30795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422440"/>
                  </a:ext>
                </a:extLst>
              </a:tr>
              <a:tr h="30795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700187"/>
                  </a:ext>
                </a:extLst>
              </a:tr>
              <a:tr h="30795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31826"/>
                  </a:ext>
                </a:extLst>
              </a:tr>
              <a:tr h="30795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822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06940A8-6559-1F05-8F41-987362EB3D20}"/>
              </a:ext>
            </a:extLst>
          </p:cNvPr>
          <p:cNvSpPr txBox="1"/>
          <p:nvPr/>
        </p:nvSpPr>
        <p:spPr>
          <a:xfrm>
            <a:off x="377305" y="2896912"/>
            <a:ext cx="5170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Comparison with Commercial Products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32433-BCD0-B6FA-4A45-79539B027666}"/>
              </a:ext>
            </a:extLst>
          </p:cNvPr>
          <p:cNvSpPr txBox="1"/>
          <p:nvPr/>
        </p:nvSpPr>
        <p:spPr>
          <a:xfrm>
            <a:off x="1558700" y="3502101"/>
            <a:ext cx="4980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Quartz Shield ensures water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resistance and breathability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5C8D1B-0E3F-4E70-E48A-76E063BF7C69}"/>
              </a:ext>
            </a:extLst>
          </p:cNvPr>
          <p:cNvSpPr txBox="1"/>
          <p:nvPr/>
        </p:nvSpPr>
        <p:spPr>
          <a:xfrm>
            <a:off x="2855704" y="3494655"/>
            <a:ext cx="4980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Hydrophobic silicone agents </a:t>
            </a:r>
          </a:p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(e.g., Asian Paints SmartCare)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97C62-EA0C-7BCB-AE4E-2C4B46DE94FA}"/>
              </a:ext>
            </a:extLst>
          </p:cNvPr>
          <p:cNvSpPr txBox="1"/>
          <p:nvPr/>
        </p:nvSpPr>
        <p:spPr>
          <a:xfrm>
            <a:off x="1552261" y="3821338"/>
            <a:ext cx="4980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Fiberglass layer enhances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mechanical strength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CDDED-EFCB-5ECF-0B3A-9049391F3EE4}"/>
              </a:ext>
            </a:extLst>
          </p:cNvPr>
          <p:cNvSpPr txBox="1"/>
          <p:nvPr/>
        </p:nvSpPr>
        <p:spPr>
          <a:xfrm>
            <a:off x="2868583" y="3824659"/>
            <a:ext cx="4980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paints lack </a:t>
            </a:r>
          </a:p>
          <a:p>
            <a:r>
              <a:rPr lang="en-US" sz="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structural reinforcement</a:t>
            </a:r>
            <a:endParaRPr lang="en-IN" sz="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CE9E9A-051F-3E67-322C-04A1AD83032A}"/>
              </a:ext>
            </a:extLst>
          </p:cNvPr>
          <p:cNvSpPr txBox="1"/>
          <p:nvPr/>
        </p:nvSpPr>
        <p:spPr>
          <a:xfrm>
            <a:off x="1545822" y="4143031"/>
            <a:ext cx="4980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Thermal activation with TiO₂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works at mild heat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05078-7C65-7385-948C-0699309A77CF}"/>
              </a:ext>
            </a:extLst>
          </p:cNvPr>
          <p:cNvSpPr txBox="1"/>
          <p:nvPr/>
        </p:nvSpPr>
        <p:spPr>
          <a:xfrm>
            <a:off x="2868583" y="4149286"/>
            <a:ext cx="4980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Nanomyte MEND 1000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requires specific heat input​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BEA89D-BAF2-2361-FC40-CFD62FDD701B}"/>
              </a:ext>
            </a:extLst>
          </p:cNvPr>
          <p:cNvSpPr txBox="1"/>
          <p:nvPr/>
        </p:nvSpPr>
        <p:spPr>
          <a:xfrm>
            <a:off x="233409" y="4481340"/>
            <a:ext cx="49809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Corrosion Protection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32350E-7140-5F2C-62EC-A43EC8C04579}"/>
              </a:ext>
            </a:extLst>
          </p:cNvPr>
          <p:cNvSpPr txBox="1"/>
          <p:nvPr/>
        </p:nvSpPr>
        <p:spPr>
          <a:xfrm>
            <a:off x="1539383" y="4457670"/>
            <a:ext cx="4980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Zinc phosphate epoxy primer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with sacrificial properties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69F0C5-E2AF-82BF-5F82-FD0C6FA7F351}"/>
              </a:ext>
            </a:extLst>
          </p:cNvPr>
          <p:cNvSpPr txBox="1"/>
          <p:nvPr/>
        </p:nvSpPr>
        <p:spPr>
          <a:xfrm>
            <a:off x="2875022" y="4448906"/>
            <a:ext cx="4980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Decora lacks primer </a:t>
            </a:r>
          </a:p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functionality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9320F-14C0-A831-01F5-5BE3CDE5716E}"/>
              </a:ext>
            </a:extLst>
          </p:cNvPr>
          <p:cNvSpPr txBox="1"/>
          <p:nvPr/>
        </p:nvSpPr>
        <p:spPr>
          <a:xfrm>
            <a:off x="233409" y="4770897"/>
            <a:ext cx="49809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Thermal Resistance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926E5-EB7E-DBE5-B484-FC1806CE2A30}"/>
              </a:ext>
            </a:extLst>
          </p:cNvPr>
          <p:cNvSpPr txBox="1"/>
          <p:nvPr/>
        </p:nvSpPr>
        <p:spPr>
          <a:xfrm>
            <a:off x="1532944" y="4760046"/>
            <a:ext cx="4980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Fiberglass and Quartz Shield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protect against extremes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971087-5FD5-68AD-DDCC-4245B3E65E47}"/>
              </a:ext>
            </a:extLst>
          </p:cNvPr>
          <p:cNvSpPr txBox="1"/>
          <p:nvPr/>
        </p:nvSpPr>
        <p:spPr>
          <a:xfrm>
            <a:off x="2862143" y="4698490"/>
            <a:ext cx="5006662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dirty="0">
                <a:latin typeface="Cambria" panose="02040503050406030204" pitchFamily="18" charset="0"/>
                <a:ea typeface="Cambria" panose="02040503050406030204" pitchFamily="18" charset="0"/>
              </a:rPr>
              <a:t>Urea-urethane coatings like </a:t>
            </a:r>
          </a:p>
          <a:p>
            <a:r>
              <a:rPr lang="en-US" sz="750" dirty="0">
                <a:latin typeface="Cambria" panose="02040503050406030204" pitchFamily="18" charset="0"/>
                <a:ea typeface="Cambria" panose="02040503050406030204" pitchFamily="18" charset="0"/>
              </a:rPr>
              <a:t>Protech NH-290 lack specific </a:t>
            </a:r>
          </a:p>
          <a:p>
            <a:r>
              <a:rPr lang="en-US" sz="750" dirty="0">
                <a:latin typeface="Cambria" panose="02040503050406030204" pitchFamily="18" charset="0"/>
                <a:ea typeface="Cambria" panose="02040503050406030204" pitchFamily="18" charset="0"/>
              </a:rPr>
              <a:t>thermal resistance​</a:t>
            </a:r>
            <a:endParaRPr lang="en-IN" sz="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CCC1DF-2198-25B1-C4E7-3AC281563899}"/>
              </a:ext>
            </a:extLst>
          </p:cNvPr>
          <p:cNvSpPr txBox="1"/>
          <p:nvPr/>
        </p:nvSpPr>
        <p:spPr>
          <a:xfrm>
            <a:off x="4715472" y="2897325"/>
            <a:ext cx="5006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Advantages Over Other Reported Coating Systems</a:t>
            </a:r>
            <a:endParaRPr lang="en-IN" b="1" u="sng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7BFBF2-49A5-B17B-2361-E2DA75C5E0BC}"/>
              </a:ext>
            </a:extLst>
          </p:cNvPr>
          <p:cNvSpPr txBox="1"/>
          <p:nvPr/>
        </p:nvSpPr>
        <p:spPr>
          <a:xfrm>
            <a:off x="4798990" y="3227523"/>
            <a:ext cx="5006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Aspect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3767C0-57A2-F2F6-3FBF-F138720ACEBA}"/>
              </a:ext>
            </a:extLst>
          </p:cNvPr>
          <p:cNvSpPr txBox="1"/>
          <p:nvPr/>
        </p:nvSpPr>
        <p:spPr>
          <a:xfrm>
            <a:off x="6076529" y="3228233"/>
            <a:ext cx="49841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73D608-D810-0243-ABBD-3275D2786593}"/>
              </a:ext>
            </a:extLst>
          </p:cNvPr>
          <p:cNvSpPr txBox="1"/>
          <p:nvPr/>
        </p:nvSpPr>
        <p:spPr>
          <a:xfrm>
            <a:off x="7409905" y="3232207"/>
            <a:ext cx="5513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Conventional Systems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09DD6D-8ABC-C37D-DDD2-59614BFB07A9}"/>
              </a:ext>
            </a:extLst>
          </p:cNvPr>
          <p:cNvSpPr txBox="1"/>
          <p:nvPr/>
        </p:nvSpPr>
        <p:spPr>
          <a:xfrm>
            <a:off x="4782093" y="3528950"/>
            <a:ext cx="6461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Water Resistance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A9DE0E57-E0F3-5D9D-476C-EA7630310B8F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2708275"/>
          <a:ext cx="8521700" cy="304800"/>
        </p:xfrm>
        <a:graphic>
          <a:graphicData uri="http://schemas.openxmlformats.org/drawingml/2006/table">
            <a:tbl>
              <a:tblPr/>
              <a:tblGrid>
                <a:gridCol w="8521700">
                  <a:extLst>
                    <a:ext uri="{9D8B030D-6E8A-4147-A177-3AD203B41FA5}">
                      <a16:colId xmlns:a16="http://schemas.microsoft.com/office/drawing/2014/main" val="44987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855043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B7033E7F-CEE1-AE2A-3FE7-DE18C96B1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288235"/>
              </p:ext>
            </p:extLst>
          </p:nvPr>
        </p:nvGraphicFramePr>
        <p:xfrm>
          <a:off x="6104975" y="3508130"/>
          <a:ext cx="8521700" cy="335280"/>
        </p:xfrm>
        <a:graphic>
          <a:graphicData uri="http://schemas.openxmlformats.org/drawingml/2006/table">
            <a:tbl>
              <a:tblPr/>
              <a:tblGrid>
                <a:gridCol w="8521700">
                  <a:extLst>
                    <a:ext uri="{9D8B030D-6E8A-4147-A177-3AD203B41FA5}">
                      <a16:colId xmlns:a16="http://schemas.microsoft.com/office/drawing/2014/main" val="20451707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Quartz-based with</a:t>
                      </a:r>
                    </a:p>
                    <a:p>
                      <a:r>
                        <a:rPr lang="en-IN" sz="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breathability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222426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484F5AD9-B4A4-B621-0F10-E4A115FFBA40}"/>
              </a:ext>
            </a:extLst>
          </p:cNvPr>
          <p:cNvSpPr txBox="1"/>
          <p:nvPr/>
        </p:nvSpPr>
        <p:spPr>
          <a:xfrm>
            <a:off x="7403053" y="3539941"/>
            <a:ext cx="73152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Silicone-based, no breathability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E2CB54-AA17-9272-8521-6FC163D17710}"/>
              </a:ext>
            </a:extLst>
          </p:cNvPr>
          <p:cNvSpPr txBox="1"/>
          <p:nvPr/>
        </p:nvSpPr>
        <p:spPr>
          <a:xfrm>
            <a:off x="4729887" y="3856303"/>
            <a:ext cx="7358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Mechanical Strength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EE4ACC-B519-234C-33A5-D70B392445C0}"/>
              </a:ext>
            </a:extLst>
          </p:cNvPr>
          <p:cNvSpPr txBox="1"/>
          <p:nvPr/>
        </p:nvSpPr>
        <p:spPr>
          <a:xfrm>
            <a:off x="6069579" y="3882862"/>
            <a:ext cx="73589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Fiberglass reinforcement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32B6A35-0D52-FA48-7826-E2D3E4396C26}"/>
              </a:ext>
            </a:extLst>
          </p:cNvPr>
          <p:cNvSpPr txBox="1"/>
          <p:nvPr/>
        </p:nvSpPr>
        <p:spPr>
          <a:xfrm>
            <a:off x="7409905" y="3815622"/>
            <a:ext cx="7358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Basic coatings prone to cracking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under stress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78607C-4A42-4345-9191-D6EB32348363}"/>
              </a:ext>
            </a:extLst>
          </p:cNvPr>
          <p:cNvSpPr txBox="1"/>
          <p:nvPr/>
        </p:nvSpPr>
        <p:spPr>
          <a:xfrm>
            <a:off x="4715472" y="4153281"/>
            <a:ext cx="7385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Self-Healing Efficiency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8D89722-CE15-2FCA-9723-7263C614914F}"/>
              </a:ext>
            </a:extLst>
          </p:cNvPr>
          <p:cNvSpPr txBox="1"/>
          <p:nvPr/>
        </p:nvSpPr>
        <p:spPr>
          <a:xfrm>
            <a:off x="6042685" y="4119253"/>
            <a:ext cx="7385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Sustained up to 7 years with </a:t>
            </a:r>
          </a:p>
          <a:p>
            <a:r>
              <a:rPr lang="en-US" sz="800" dirty="0"/>
              <a:t>thermal activation</a:t>
            </a:r>
            <a:endParaRPr lang="en-IN" sz="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6F9530-DC3F-C258-279B-C7D4EA59583E}"/>
              </a:ext>
            </a:extLst>
          </p:cNvPr>
          <p:cNvSpPr txBox="1"/>
          <p:nvPr/>
        </p:nvSpPr>
        <p:spPr>
          <a:xfrm>
            <a:off x="7403183" y="4124628"/>
            <a:ext cx="7385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Limited to controlled heat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environments​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726F4C-EB2A-BB53-8B4C-D16B77764535}"/>
              </a:ext>
            </a:extLst>
          </p:cNvPr>
          <p:cNvSpPr txBox="1"/>
          <p:nvPr/>
        </p:nvSpPr>
        <p:spPr>
          <a:xfrm>
            <a:off x="4729448" y="4455729"/>
            <a:ext cx="7395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Corrosion Inhibition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933E7B6-A27C-6DAC-58AC-A32C064B5BB1}"/>
              </a:ext>
            </a:extLst>
          </p:cNvPr>
          <p:cNvSpPr txBox="1"/>
          <p:nvPr/>
        </p:nvSpPr>
        <p:spPr>
          <a:xfrm>
            <a:off x="6051089" y="4434085"/>
            <a:ext cx="7395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Zinc phosphate sacrificial </a:t>
            </a:r>
          </a:p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properties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8CF5B60-65A2-72D0-4E79-195E2B15B628}"/>
              </a:ext>
            </a:extLst>
          </p:cNvPr>
          <p:cNvSpPr txBox="1"/>
          <p:nvPr/>
        </p:nvSpPr>
        <p:spPr>
          <a:xfrm>
            <a:off x="7409905" y="4439869"/>
            <a:ext cx="7395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Basic epoxy primers without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sacrificial benefits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1A94D5-9887-0D15-C872-11699E5C4457}"/>
              </a:ext>
            </a:extLst>
          </p:cNvPr>
          <p:cNvSpPr txBox="1"/>
          <p:nvPr/>
        </p:nvSpPr>
        <p:spPr>
          <a:xfrm>
            <a:off x="4715805" y="4770897"/>
            <a:ext cx="74026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Environmental Impact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5A9EF4A-5DEC-C5DD-E22E-36ED06FA96D6}"/>
              </a:ext>
            </a:extLst>
          </p:cNvPr>
          <p:cNvSpPr txBox="1"/>
          <p:nvPr/>
        </p:nvSpPr>
        <p:spPr>
          <a:xfrm>
            <a:off x="6037641" y="4804789"/>
            <a:ext cx="74026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Low-VOC, waterborne system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AA935F6-5504-CF5D-705B-6239F1B0C616}"/>
              </a:ext>
            </a:extLst>
          </p:cNvPr>
          <p:cNvSpPr txBox="1"/>
          <p:nvPr/>
        </p:nvSpPr>
        <p:spPr>
          <a:xfrm>
            <a:off x="7406545" y="4763031"/>
            <a:ext cx="7402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Solvent-based coatings with high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VOC emissions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21CBE1-F842-5988-61DB-6B906E198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53" y="-26611"/>
            <a:ext cx="8332631" cy="54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IN" sz="9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Q.1) Explain how your idea is unique in comparison with the literature. </a:t>
            </a:r>
            <a:r>
              <a:rPr lang="en-IN" sz="900" b="1" dirty="0">
                <a:solidFill>
                  <a:srgbClr val="7030A0"/>
                </a:solidFill>
                <a:latin typeface="Trebuchet MS" panose="020B0603020202020204" pitchFamily="34" charset="0"/>
                <a:ea typeface="Arial" panose="020B0604020202020204" pitchFamily="34" charset="0"/>
              </a:rPr>
              <a:t>C</a:t>
            </a:r>
            <a:r>
              <a:rPr lang="en-IN" sz="9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heck whether a commercial product is available of similar nature. Give </a:t>
            </a:r>
          </a:p>
          <a:p>
            <a:pPr>
              <a:lnSpc>
                <a:spcPct val="115000"/>
              </a:lnSpc>
            </a:pPr>
            <a:r>
              <a:rPr lang="en-IN" sz="9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advantages and disadvantages of proposed coating system over other reported coating systems. Clearly define the end use of the proposed coating.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900" b="1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C3546D-3E0C-227A-5908-77DB38785938}"/>
              </a:ext>
            </a:extLst>
          </p:cNvPr>
          <p:cNvSpPr txBox="1"/>
          <p:nvPr/>
        </p:nvSpPr>
        <p:spPr>
          <a:xfrm>
            <a:off x="4078889" y="930521"/>
            <a:ext cx="10216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Provides self-healing </a:t>
            </a:r>
          </a:p>
          <a:p>
            <a:r>
              <a:rPr lang="en-US" sz="7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functionality for microcrack repair</a:t>
            </a:r>
            <a:endParaRPr lang="en-IN" sz="7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Block Arc 47">
            <a:extLst>
              <a:ext uri="{FF2B5EF4-FFF2-40B4-BE49-F238E27FC236}">
                <a16:creationId xmlns:a16="http://schemas.microsoft.com/office/drawing/2014/main" id="{1DF3FDFB-2B37-DE86-B270-02CE9825754C}"/>
              </a:ext>
            </a:extLst>
          </p:cNvPr>
          <p:cNvSpPr/>
          <p:nvPr/>
        </p:nvSpPr>
        <p:spPr>
          <a:xfrm flipH="1">
            <a:off x="161314" y="437883"/>
            <a:ext cx="3824698" cy="2446985"/>
          </a:xfrm>
          <a:prstGeom prst="blockArc">
            <a:avLst>
              <a:gd name="adj1" fmla="val 16509444"/>
              <a:gd name="adj2" fmla="val 5088054"/>
              <a:gd name="adj3" fmla="val 52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402493"/>
              <a:satOff val="-9802"/>
              <a:lumOff val="42896"/>
              <a:alphaOff val="0"/>
            </a:schemeClr>
          </a:fillRef>
          <a:effectRef idx="0">
            <a:schemeClr val="accent1">
              <a:shade val="50000"/>
              <a:hueOff val="402493"/>
              <a:satOff val="-9802"/>
              <a:lumOff val="4289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1" name="Block Arc 60">
            <a:extLst>
              <a:ext uri="{FF2B5EF4-FFF2-40B4-BE49-F238E27FC236}">
                <a16:creationId xmlns:a16="http://schemas.microsoft.com/office/drawing/2014/main" id="{7822A060-46E8-1C59-F748-EFA3998D5048}"/>
              </a:ext>
            </a:extLst>
          </p:cNvPr>
          <p:cNvSpPr/>
          <p:nvPr/>
        </p:nvSpPr>
        <p:spPr>
          <a:xfrm>
            <a:off x="4463581" y="437883"/>
            <a:ext cx="4509241" cy="2446985"/>
          </a:xfrm>
          <a:prstGeom prst="blockArc">
            <a:avLst>
              <a:gd name="adj1" fmla="val 16509444"/>
              <a:gd name="adj2" fmla="val 5088054"/>
              <a:gd name="adj3" fmla="val 52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402493"/>
              <a:satOff val="-9802"/>
              <a:lumOff val="42896"/>
              <a:alphaOff val="0"/>
            </a:schemeClr>
          </a:fillRef>
          <a:effectRef idx="0">
            <a:schemeClr val="accent1">
              <a:shade val="50000"/>
              <a:hueOff val="402493"/>
              <a:satOff val="-9802"/>
              <a:lumOff val="4289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C25E552-EC6D-0C0E-0BB7-4518BA128EEF}"/>
              </a:ext>
            </a:extLst>
          </p:cNvPr>
          <p:cNvSpPr/>
          <p:nvPr/>
        </p:nvSpPr>
        <p:spPr>
          <a:xfrm>
            <a:off x="1930210" y="385175"/>
            <a:ext cx="1746707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7922A46-52BF-2A4A-736F-1E1CA9B636F5}"/>
              </a:ext>
            </a:extLst>
          </p:cNvPr>
          <p:cNvSpPr/>
          <p:nvPr/>
        </p:nvSpPr>
        <p:spPr>
          <a:xfrm>
            <a:off x="756083" y="861692"/>
            <a:ext cx="1674254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82E626A-70DA-48C8-7C7D-9E2E33AFE31B}"/>
              </a:ext>
            </a:extLst>
          </p:cNvPr>
          <p:cNvSpPr/>
          <p:nvPr/>
        </p:nvSpPr>
        <p:spPr>
          <a:xfrm>
            <a:off x="239096" y="1469266"/>
            <a:ext cx="1674254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3AB69C8-5F4C-D148-BCD8-7DE6395F804F}"/>
              </a:ext>
            </a:extLst>
          </p:cNvPr>
          <p:cNvSpPr/>
          <p:nvPr/>
        </p:nvSpPr>
        <p:spPr>
          <a:xfrm>
            <a:off x="582222" y="2150657"/>
            <a:ext cx="1674254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AD4FCC1-2FA5-F5BE-60C5-044F4483E752}"/>
              </a:ext>
            </a:extLst>
          </p:cNvPr>
          <p:cNvSpPr/>
          <p:nvPr/>
        </p:nvSpPr>
        <p:spPr>
          <a:xfrm>
            <a:off x="1923772" y="2658824"/>
            <a:ext cx="1674254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DBEC597-283A-A65C-062E-47CABF6B9AD3}"/>
              </a:ext>
            </a:extLst>
          </p:cNvPr>
          <p:cNvSpPr/>
          <p:nvPr/>
        </p:nvSpPr>
        <p:spPr>
          <a:xfrm>
            <a:off x="5183499" y="390003"/>
            <a:ext cx="1674254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2FECFD4-F482-67D4-E8B9-6A23A66FD995}"/>
              </a:ext>
            </a:extLst>
          </p:cNvPr>
          <p:cNvSpPr/>
          <p:nvPr/>
        </p:nvSpPr>
        <p:spPr>
          <a:xfrm>
            <a:off x="6576473" y="850022"/>
            <a:ext cx="1674254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B9210A2-B3E5-547E-D326-4C042839B85F}"/>
              </a:ext>
            </a:extLst>
          </p:cNvPr>
          <p:cNvSpPr/>
          <p:nvPr/>
        </p:nvSpPr>
        <p:spPr>
          <a:xfrm>
            <a:off x="7127318" y="1433239"/>
            <a:ext cx="1746222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C64F63D2-5B9B-5EE1-D7DF-6772A2BEDE0B}"/>
              </a:ext>
            </a:extLst>
          </p:cNvPr>
          <p:cNvSpPr/>
          <p:nvPr/>
        </p:nvSpPr>
        <p:spPr>
          <a:xfrm>
            <a:off x="6946006" y="2091120"/>
            <a:ext cx="1674254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B1A572E-1063-E66A-256C-5F40147A7E3B}"/>
              </a:ext>
            </a:extLst>
          </p:cNvPr>
          <p:cNvSpPr/>
          <p:nvPr/>
        </p:nvSpPr>
        <p:spPr>
          <a:xfrm>
            <a:off x="5281084" y="2652664"/>
            <a:ext cx="1674254" cy="3155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: Folded Corner 73">
            <a:extLst>
              <a:ext uri="{FF2B5EF4-FFF2-40B4-BE49-F238E27FC236}">
                <a16:creationId xmlns:a16="http://schemas.microsoft.com/office/drawing/2014/main" id="{90A0B255-6BEA-7496-BDF8-96A374393D2A}"/>
              </a:ext>
            </a:extLst>
          </p:cNvPr>
          <p:cNvSpPr/>
          <p:nvPr/>
        </p:nvSpPr>
        <p:spPr>
          <a:xfrm>
            <a:off x="2867962" y="1177225"/>
            <a:ext cx="1403273" cy="984502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: Folded Corner 74">
            <a:extLst>
              <a:ext uri="{FF2B5EF4-FFF2-40B4-BE49-F238E27FC236}">
                <a16:creationId xmlns:a16="http://schemas.microsoft.com/office/drawing/2014/main" id="{CB48E674-44CE-0589-5296-3408EBA0ED77}"/>
              </a:ext>
            </a:extLst>
          </p:cNvPr>
          <p:cNvSpPr/>
          <p:nvPr/>
        </p:nvSpPr>
        <p:spPr>
          <a:xfrm>
            <a:off x="4902031" y="1169124"/>
            <a:ext cx="1403273" cy="984502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10330F-87C1-6F83-13FF-2331472F38C7}"/>
              </a:ext>
            </a:extLst>
          </p:cNvPr>
          <p:cNvSpPr txBox="1"/>
          <p:nvPr/>
        </p:nvSpPr>
        <p:spPr>
          <a:xfrm>
            <a:off x="1871948" y="360610"/>
            <a:ext cx="2003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Provides self-healing functionality</a:t>
            </a:r>
          </a:p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microcrack repair</a:t>
            </a:r>
            <a:endParaRPr lang="en-IN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536A61-7B7F-EE78-DCCC-3AB53614704B}"/>
              </a:ext>
            </a:extLst>
          </p:cNvPr>
          <p:cNvSpPr txBox="1"/>
          <p:nvPr/>
        </p:nvSpPr>
        <p:spPr>
          <a:xfrm>
            <a:off x="729044" y="8383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Offers superior corrosion </a:t>
            </a:r>
          </a:p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resistance with zinc primer</a:t>
            </a:r>
            <a:endParaRPr lang="en-IN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73DB16-C12A-70E2-0871-05A8B3E49F22}"/>
              </a:ext>
            </a:extLst>
          </p:cNvPr>
          <p:cNvSpPr txBox="1"/>
          <p:nvPr/>
        </p:nvSpPr>
        <p:spPr>
          <a:xfrm>
            <a:off x="230749" y="1438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Combines water resistance and </a:t>
            </a:r>
          </a:p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breathability effectively</a:t>
            </a:r>
            <a:endParaRPr lang="en-IN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F54887-0231-8345-2D52-A5A2F8FB9206}"/>
              </a:ext>
            </a:extLst>
          </p:cNvPr>
          <p:cNvSpPr txBox="1"/>
          <p:nvPr/>
        </p:nvSpPr>
        <p:spPr>
          <a:xfrm>
            <a:off x="543393" y="21279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Enhances structural durability </a:t>
            </a:r>
          </a:p>
          <a:p>
            <a:r>
              <a:rPr lang="en-IN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fiberglass reinforcement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EA9FA6-84A0-CB3C-CF82-D2BC2A31CE61}"/>
              </a:ext>
            </a:extLst>
          </p:cNvPr>
          <p:cNvSpPr txBox="1"/>
          <p:nvPr/>
        </p:nvSpPr>
        <p:spPr>
          <a:xfrm>
            <a:off x="1892358" y="26384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Extends lifespan, reducing </a:t>
            </a:r>
          </a:p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maintenance. reapplication costs</a:t>
            </a:r>
            <a:endParaRPr lang="en-IN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7687D7-0D43-00EE-0373-3DBC2DB7C157}"/>
              </a:ext>
            </a:extLst>
          </p:cNvPr>
          <p:cNvSpPr txBox="1"/>
          <p:nvPr/>
        </p:nvSpPr>
        <p:spPr>
          <a:xfrm>
            <a:off x="1248595" y="123949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Advantages </a:t>
            </a:r>
          </a:p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of Our </a:t>
            </a:r>
          </a:p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Proposed </a:t>
            </a:r>
          </a:p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Coating System</a:t>
            </a:r>
            <a:endParaRPr lang="en-IN" sz="1200" b="1" dirty="0">
              <a:latin typeface="Trebuchet MS" panose="020B0603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458C0C-2634-3AA4-ED03-CAEE7FCC1126}"/>
              </a:ext>
            </a:extLst>
          </p:cNvPr>
          <p:cNvSpPr txBox="1"/>
          <p:nvPr/>
        </p:nvSpPr>
        <p:spPr>
          <a:xfrm>
            <a:off x="3317667" y="124282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Disadvantages </a:t>
            </a:r>
          </a:p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of Our </a:t>
            </a:r>
          </a:p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Proposed </a:t>
            </a:r>
          </a:p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Coating System</a:t>
            </a:r>
            <a:endParaRPr lang="en-IN" sz="1200" b="1" dirty="0">
              <a:latin typeface="Trebuchet MS" panose="020B0603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19F60C-F663-C730-BAAD-9BBCAE789725}"/>
              </a:ext>
            </a:extLst>
          </p:cNvPr>
          <p:cNvSpPr txBox="1"/>
          <p:nvPr/>
        </p:nvSpPr>
        <p:spPr>
          <a:xfrm>
            <a:off x="5157990" y="3681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Higher initial cost compared </a:t>
            </a:r>
          </a:p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conventional coatings</a:t>
            </a:r>
            <a:endParaRPr lang="en-IN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C0D3B8-0B48-E210-1142-A2CD006E743E}"/>
              </a:ext>
            </a:extLst>
          </p:cNvPr>
          <p:cNvSpPr txBox="1"/>
          <p:nvPr/>
        </p:nvSpPr>
        <p:spPr>
          <a:xfrm>
            <a:off x="6515116" y="809705"/>
            <a:ext cx="4864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Requires precise application </a:t>
            </a:r>
          </a:p>
          <a:p>
            <a:r>
              <a:rPr lang="en-IN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techniques for layer performance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CEB0672-AE06-A817-30F4-70B2AEF2E8BA}"/>
              </a:ext>
            </a:extLst>
          </p:cNvPr>
          <p:cNvSpPr txBox="1"/>
          <p:nvPr/>
        </p:nvSpPr>
        <p:spPr>
          <a:xfrm>
            <a:off x="7092709" y="1415467"/>
            <a:ext cx="5691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Limited performance under </a:t>
            </a:r>
          </a:p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extremely high mechanical impact</a:t>
            </a:r>
            <a:endParaRPr lang="en-IN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B1528DD-6974-8306-D75F-617F8E166095}"/>
              </a:ext>
            </a:extLst>
          </p:cNvPr>
          <p:cNvSpPr txBox="1"/>
          <p:nvPr/>
        </p:nvSpPr>
        <p:spPr>
          <a:xfrm>
            <a:off x="6907876" y="2052260"/>
            <a:ext cx="639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Complex multi-layer process </a:t>
            </a:r>
          </a:p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increases production time</a:t>
            </a:r>
            <a:endParaRPr lang="en-IN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1579513-5A5E-D4CA-A63C-9FE162FE43FC}"/>
              </a:ext>
            </a:extLst>
          </p:cNvPr>
          <p:cNvSpPr txBox="1"/>
          <p:nvPr/>
        </p:nvSpPr>
        <p:spPr>
          <a:xfrm>
            <a:off x="5220397" y="2624042"/>
            <a:ext cx="6649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May need specific environmental</a:t>
            </a:r>
          </a:p>
          <a:p>
            <a:r>
              <a:rPr lang="en-US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conditions for curing</a:t>
            </a:r>
            <a:endParaRPr lang="en-IN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75256D3D-4CEF-D5EC-D117-C89525AEC5D6}"/>
              </a:ext>
            </a:extLst>
          </p:cNvPr>
          <p:cNvSpPr/>
          <p:nvPr/>
        </p:nvSpPr>
        <p:spPr>
          <a:xfrm>
            <a:off x="197128" y="3636389"/>
            <a:ext cx="1931743" cy="369332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: Diagonal Corners Rounded 100">
            <a:extLst>
              <a:ext uri="{FF2B5EF4-FFF2-40B4-BE49-F238E27FC236}">
                <a16:creationId xmlns:a16="http://schemas.microsoft.com/office/drawing/2014/main" id="{BE384FFC-4B15-F532-3731-80E9A4855B17}"/>
              </a:ext>
            </a:extLst>
          </p:cNvPr>
          <p:cNvSpPr/>
          <p:nvPr/>
        </p:nvSpPr>
        <p:spPr>
          <a:xfrm>
            <a:off x="2467634" y="3643931"/>
            <a:ext cx="2051784" cy="369332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: Diagonal Corners Rounded 101">
            <a:extLst>
              <a:ext uri="{FF2B5EF4-FFF2-40B4-BE49-F238E27FC236}">
                <a16:creationId xmlns:a16="http://schemas.microsoft.com/office/drawing/2014/main" id="{621DE329-0605-BEEB-A101-7C153FE81370}"/>
              </a:ext>
            </a:extLst>
          </p:cNvPr>
          <p:cNvSpPr/>
          <p:nvPr/>
        </p:nvSpPr>
        <p:spPr>
          <a:xfrm>
            <a:off x="4830750" y="3615197"/>
            <a:ext cx="2023333" cy="369332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: Diagonal Corners Rounded 102">
            <a:extLst>
              <a:ext uri="{FF2B5EF4-FFF2-40B4-BE49-F238E27FC236}">
                <a16:creationId xmlns:a16="http://schemas.microsoft.com/office/drawing/2014/main" id="{C30E79A7-6099-7595-09D1-7AEB13633C14}"/>
              </a:ext>
            </a:extLst>
          </p:cNvPr>
          <p:cNvSpPr/>
          <p:nvPr/>
        </p:nvSpPr>
        <p:spPr>
          <a:xfrm>
            <a:off x="7192529" y="3592282"/>
            <a:ext cx="1823724" cy="369332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Frame 104">
            <a:extLst>
              <a:ext uri="{FF2B5EF4-FFF2-40B4-BE49-F238E27FC236}">
                <a16:creationId xmlns:a16="http://schemas.microsoft.com/office/drawing/2014/main" id="{06AEF879-C96E-837F-FB29-3F056C18C38F}"/>
              </a:ext>
            </a:extLst>
          </p:cNvPr>
          <p:cNvSpPr/>
          <p:nvPr/>
        </p:nvSpPr>
        <p:spPr>
          <a:xfrm>
            <a:off x="3471459" y="3055914"/>
            <a:ext cx="2183025" cy="489627"/>
          </a:xfrm>
          <a:prstGeom prst="frame">
            <a:avLst/>
          </a:prstGeom>
          <a:solidFill>
            <a:srgbClr val="7030A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9A981C-E386-C95E-86D7-7CAC8F66B587}"/>
              </a:ext>
            </a:extLst>
          </p:cNvPr>
          <p:cNvSpPr txBox="1"/>
          <p:nvPr/>
        </p:nvSpPr>
        <p:spPr>
          <a:xfrm>
            <a:off x="3471460" y="3162424"/>
            <a:ext cx="6649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50" b="1" dirty="0">
                <a:latin typeface="Trebuchet MS" panose="020B0603020202020204" pitchFamily="34" charset="0"/>
              </a:rPr>
              <a:t>Defined End-Use Applications</a:t>
            </a:r>
          </a:p>
        </p:txBody>
      </p:sp>
      <p:sp>
        <p:nvSpPr>
          <p:cNvPr id="108" name="Rectangle: Folded Corner 107">
            <a:extLst>
              <a:ext uri="{FF2B5EF4-FFF2-40B4-BE49-F238E27FC236}">
                <a16:creationId xmlns:a16="http://schemas.microsoft.com/office/drawing/2014/main" id="{51E13456-094B-B5D7-2901-BBF499B947E6}"/>
              </a:ext>
            </a:extLst>
          </p:cNvPr>
          <p:cNvSpPr/>
          <p:nvPr/>
        </p:nvSpPr>
        <p:spPr>
          <a:xfrm>
            <a:off x="197129" y="4067729"/>
            <a:ext cx="1931743" cy="981642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Rectangle: Folded Corner 108">
            <a:extLst>
              <a:ext uri="{FF2B5EF4-FFF2-40B4-BE49-F238E27FC236}">
                <a16:creationId xmlns:a16="http://schemas.microsoft.com/office/drawing/2014/main" id="{C9727D4F-4910-6625-FFA6-B0F6B854FB95}"/>
              </a:ext>
            </a:extLst>
          </p:cNvPr>
          <p:cNvSpPr/>
          <p:nvPr/>
        </p:nvSpPr>
        <p:spPr>
          <a:xfrm>
            <a:off x="2445276" y="4075556"/>
            <a:ext cx="2074142" cy="981642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Rectangle: Folded Corner 109">
            <a:extLst>
              <a:ext uri="{FF2B5EF4-FFF2-40B4-BE49-F238E27FC236}">
                <a16:creationId xmlns:a16="http://schemas.microsoft.com/office/drawing/2014/main" id="{816C39DA-89B5-96AC-4075-D8C39B5B52B8}"/>
              </a:ext>
            </a:extLst>
          </p:cNvPr>
          <p:cNvSpPr/>
          <p:nvPr/>
        </p:nvSpPr>
        <p:spPr>
          <a:xfrm>
            <a:off x="4839746" y="4054635"/>
            <a:ext cx="1986704" cy="981642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1" name="Rectangle: Folded Corner 110">
            <a:extLst>
              <a:ext uri="{FF2B5EF4-FFF2-40B4-BE49-F238E27FC236}">
                <a16:creationId xmlns:a16="http://schemas.microsoft.com/office/drawing/2014/main" id="{3AE51833-3C28-20EA-4A5F-98A7663E3282}"/>
              </a:ext>
            </a:extLst>
          </p:cNvPr>
          <p:cNvSpPr/>
          <p:nvPr/>
        </p:nvSpPr>
        <p:spPr>
          <a:xfrm>
            <a:off x="7203792" y="4033611"/>
            <a:ext cx="1812461" cy="981642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901B8AB-39BD-3673-04EE-BF74DD536DFC}"/>
              </a:ext>
            </a:extLst>
          </p:cNvPr>
          <p:cNvSpPr txBox="1"/>
          <p:nvPr/>
        </p:nvSpPr>
        <p:spPr>
          <a:xfrm>
            <a:off x="491757" y="3699312"/>
            <a:ext cx="14653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>
                <a:solidFill>
                  <a:schemeClr val="bg1"/>
                </a:solidFill>
                <a:latin typeface="Trebuchet MS" panose="020B0603020202020204" pitchFamily="34" charset="0"/>
              </a:rPr>
              <a:t>Construction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EEE2CBE-5C19-D3B9-3CA4-390267926D1A}"/>
              </a:ext>
            </a:extLst>
          </p:cNvPr>
          <p:cNvSpPr txBox="1"/>
          <p:nvPr/>
        </p:nvSpPr>
        <p:spPr>
          <a:xfrm>
            <a:off x="2525967" y="3690097"/>
            <a:ext cx="20741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>
                <a:solidFill>
                  <a:schemeClr val="bg1"/>
                </a:solidFill>
                <a:latin typeface="Trebuchet MS" panose="020B0603020202020204" pitchFamily="34" charset="0"/>
              </a:rPr>
              <a:t>Industrial and Coastal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2DDF57-8839-0A46-9E13-03F41C891076}"/>
              </a:ext>
            </a:extLst>
          </p:cNvPr>
          <p:cNvSpPr txBox="1"/>
          <p:nvPr/>
        </p:nvSpPr>
        <p:spPr>
          <a:xfrm>
            <a:off x="4788338" y="3681734"/>
            <a:ext cx="210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Automotive and Aerospace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153F7B1-2B58-69AE-BEC7-921CC000F51D}"/>
              </a:ext>
            </a:extLst>
          </p:cNvPr>
          <p:cNvSpPr txBox="1"/>
          <p:nvPr/>
        </p:nvSpPr>
        <p:spPr>
          <a:xfrm>
            <a:off x="7384724" y="3660771"/>
            <a:ext cx="14653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>
                <a:solidFill>
                  <a:schemeClr val="bg1"/>
                </a:solidFill>
                <a:latin typeface="Trebuchet MS" panose="020B0603020202020204" pitchFamily="34" charset="0"/>
              </a:rPr>
              <a:t>Residential Use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72E6525-F302-57BE-4E66-A3644E4B5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62" y="4078490"/>
            <a:ext cx="20830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Target Areas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Building facades, rooftops, and interior walls in humid or corrosive environments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Benefits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Reduced maintenance, enhanced durability, and mold resistance 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DDAB603-248A-4A5F-86FB-29F8E1D4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670" y="4101121"/>
            <a:ext cx="223211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Target Areas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Oil pipelines, storage tanks, and marine equipment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Benefits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Corrosion resistance, mechanical strength, and extended operational lifespan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46E04D7-1317-1235-B3B2-FF971712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034" y="4080949"/>
            <a:ext cx="198670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Target Areas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Vehicle exteriors and aircraft fuselages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Benefits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Scratch resistance, thermal protection, and aesthetic durability 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D7AD2A7-3AC0-64EB-0F53-64CD03C78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3792" y="4054635"/>
            <a:ext cx="189002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Target Areas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Kitchens, bathrooms, and basements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Benefits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Mold resistance, easy cleaning, and reduced reapplication </a:t>
            </a:r>
          </a:p>
        </p:txBody>
      </p:sp>
    </p:spTree>
    <p:extLst>
      <p:ext uri="{BB962C8B-B14F-4D97-AF65-F5344CB8AC3E}">
        <p14:creationId xmlns:p14="http://schemas.microsoft.com/office/powerpoint/2010/main" val="352514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1A169-14EB-E216-4F40-5C93B296F288}"/>
              </a:ext>
            </a:extLst>
          </p:cNvPr>
          <p:cNvSpPr txBox="1"/>
          <p:nvPr/>
        </p:nvSpPr>
        <p:spPr>
          <a:xfrm>
            <a:off x="495837" y="52157"/>
            <a:ext cx="6375042" cy="254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0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Q.2) What is the expected durability/life of the coating? How long will the smart property sustain?</a:t>
            </a:r>
            <a:endParaRPr lang="en-IN" sz="1000" dirty="0">
              <a:solidFill>
                <a:srgbClr val="7030A0"/>
              </a:solidFill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3FD4FE-E632-DE22-5E35-F0A8EE123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005366"/>
              </p:ext>
            </p:extLst>
          </p:nvPr>
        </p:nvGraphicFramePr>
        <p:xfrm>
          <a:off x="134272" y="723307"/>
          <a:ext cx="4292958" cy="1844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986">
                  <a:extLst>
                    <a:ext uri="{9D8B030D-6E8A-4147-A177-3AD203B41FA5}">
                      <a16:colId xmlns:a16="http://schemas.microsoft.com/office/drawing/2014/main" val="1894677585"/>
                    </a:ext>
                  </a:extLst>
                </a:gridCol>
                <a:gridCol w="1430986">
                  <a:extLst>
                    <a:ext uri="{9D8B030D-6E8A-4147-A177-3AD203B41FA5}">
                      <a16:colId xmlns:a16="http://schemas.microsoft.com/office/drawing/2014/main" val="3562023626"/>
                    </a:ext>
                  </a:extLst>
                </a:gridCol>
                <a:gridCol w="1430986">
                  <a:extLst>
                    <a:ext uri="{9D8B030D-6E8A-4147-A177-3AD203B41FA5}">
                      <a16:colId xmlns:a16="http://schemas.microsoft.com/office/drawing/2014/main" val="688091381"/>
                    </a:ext>
                  </a:extLst>
                </a:gridCol>
              </a:tblGrid>
              <a:tr h="307349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Layer</a:t>
                      </a:r>
                      <a:endParaRPr lang="en-IN" sz="1200" dirty="0">
                        <a:solidFill>
                          <a:srgbClr val="7030A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729743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47597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49656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77120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1498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1400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78A5FE-9D99-E1D4-FF58-8DAB75643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062894"/>
              </p:ext>
            </p:extLst>
          </p:nvPr>
        </p:nvGraphicFramePr>
        <p:xfrm>
          <a:off x="4724400" y="601012"/>
          <a:ext cx="4292958" cy="122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986">
                  <a:extLst>
                    <a:ext uri="{9D8B030D-6E8A-4147-A177-3AD203B41FA5}">
                      <a16:colId xmlns:a16="http://schemas.microsoft.com/office/drawing/2014/main" val="1894677585"/>
                    </a:ext>
                  </a:extLst>
                </a:gridCol>
                <a:gridCol w="1430986">
                  <a:extLst>
                    <a:ext uri="{9D8B030D-6E8A-4147-A177-3AD203B41FA5}">
                      <a16:colId xmlns:a16="http://schemas.microsoft.com/office/drawing/2014/main" val="3562023626"/>
                    </a:ext>
                  </a:extLst>
                </a:gridCol>
                <a:gridCol w="1430986">
                  <a:extLst>
                    <a:ext uri="{9D8B030D-6E8A-4147-A177-3AD203B41FA5}">
                      <a16:colId xmlns:a16="http://schemas.microsoft.com/office/drawing/2014/main" val="688091381"/>
                    </a:ext>
                  </a:extLst>
                </a:gridCol>
              </a:tblGrid>
              <a:tr h="3073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729743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47597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49656"/>
                  </a:ext>
                </a:extLst>
              </a:tr>
              <a:tr h="30734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771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A52B1EB-F4A2-FABB-6EF1-26F1197944C3}"/>
              </a:ext>
            </a:extLst>
          </p:cNvPr>
          <p:cNvSpPr txBox="1"/>
          <p:nvPr/>
        </p:nvSpPr>
        <p:spPr>
          <a:xfrm>
            <a:off x="1539027" y="73575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Expected Lifespan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3F15E-B442-BD91-4EB4-B1F2F4F103AE}"/>
              </a:ext>
            </a:extLst>
          </p:cNvPr>
          <p:cNvSpPr txBox="1"/>
          <p:nvPr/>
        </p:nvSpPr>
        <p:spPr>
          <a:xfrm>
            <a:off x="3105951" y="73547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27E44-9464-654B-DB31-D1E3F3127ACC}"/>
              </a:ext>
            </a:extLst>
          </p:cNvPr>
          <p:cNvSpPr txBox="1"/>
          <p:nvPr/>
        </p:nvSpPr>
        <p:spPr>
          <a:xfrm>
            <a:off x="-1482052" y="105270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Quartz Shield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F5984-2AF1-DD92-8C69-7726708C6B91}"/>
              </a:ext>
            </a:extLst>
          </p:cNvPr>
          <p:cNvSpPr txBox="1"/>
          <p:nvPr/>
        </p:nvSpPr>
        <p:spPr>
          <a:xfrm>
            <a:off x="189647" y="1353199"/>
            <a:ext cx="5304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Self-Healing Topcoat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0B18D-29C7-FD03-B0AE-61A9C680741F}"/>
              </a:ext>
            </a:extLst>
          </p:cNvPr>
          <p:cNvSpPr txBox="1"/>
          <p:nvPr/>
        </p:nvSpPr>
        <p:spPr>
          <a:xfrm>
            <a:off x="211790" y="1664313"/>
            <a:ext cx="5304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Fiberglass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75A18-E729-BD4E-0203-E36D04DBF37C}"/>
              </a:ext>
            </a:extLst>
          </p:cNvPr>
          <p:cNvSpPr txBox="1"/>
          <p:nvPr/>
        </p:nvSpPr>
        <p:spPr>
          <a:xfrm>
            <a:off x="238685" y="1971881"/>
            <a:ext cx="5304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Epoxy Primer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CC19B-6FFF-70BF-F6A9-0AAF703DADE3}"/>
              </a:ext>
            </a:extLst>
          </p:cNvPr>
          <p:cNvSpPr txBox="1"/>
          <p:nvPr/>
        </p:nvSpPr>
        <p:spPr>
          <a:xfrm>
            <a:off x="218513" y="2269184"/>
            <a:ext cx="5304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Overall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1D000-86FC-B3AB-3AE6-FEFC4568D304}"/>
              </a:ext>
            </a:extLst>
          </p:cNvPr>
          <p:cNvSpPr txBox="1"/>
          <p:nvPr/>
        </p:nvSpPr>
        <p:spPr>
          <a:xfrm>
            <a:off x="1727393" y="1057890"/>
            <a:ext cx="5304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7-8 years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44BF0-C7FA-ED41-7443-5C23FEAC32F4}"/>
              </a:ext>
            </a:extLst>
          </p:cNvPr>
          <p:cNvSpPr txBox="1"/>
          <p:nvPr/>
        </p:nvSpPr>
        <p:spPr>
          <a:xfrm>
            <a:off x="1733548" y="1381173"/>
            <a:ext cx="5304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5-7 years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35AD83-8F0B-5348-DDF9-FE1B9F916F16}"/>
              </a:ext>
            </a:extLst>
          </p:cNvPr>
          <p:cNvSpPr txBox="1"/>
          <p:nvPr/>
        </p:nvSpPr>
        <p:spPr>
          <a:xfrm>
            <a:off x="1713945" y="1678550"/>
            <a:ext cx="5304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8-10 years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0AEFA8-7F1B-580E-A2A9-FB8E918A4BA7}"/>
              </a:ext>
            </a:extLst>
          </p:cNvPr>
          <p:cNvSpPr txBox="1"/>
          <p:nvPr/>
        </p:nvSpPr>
        <p:spPr>
          <a:xfrm>
            <a:off x="1700497" y="1972516"/>
            <a:ext cx="5304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7-10 years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C2159-7BC3-82AD-2A00-A7F2BDF613CF}"/>
              </a:ext>
            </a:extLst>
          </p:cNvPr>
          <p:cNvSpPr txBox="1"/>
          <p:nvPr/>
        </p:nvSpPr>
        <p:spPr>
          <a:xfrm>
            <a:off x="1700497" y="2289353"/>
            <a:ext cx="5304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8-10 years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34112E-88C4-5738-B74F-17D48D211C7D}"/>
              </a:ext>
            </a:extLst>
          </p:cNvPr>
          <p:cNvSpPr txBox="1"/>
          <p:nvPr/>
        </p:nvSpPr>
        <p:spPr>
          <a:xfrm>
            <a:off x="2948267" y="1017796"/>
            <a:ext cx="5304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Water resistance, breathability,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prevents mold and algae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8A359-310D-7367-F370-DB62201B6937}"/>
              </a:ext>
            </a:extLst>
          </p:cNvPr>
          <p:cNvSpPr txBox="1"/>
          <p:nvPr/>
        </p:nvSpPr>
        <p:spPr>
          <a:xfrm>
            <a:off x="2948267" y="1310086"/>
            <a:ext cx="5304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Thermal-activated self-repair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with 80-90% healing efficiency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0F66C4-C4BC-B0A7-5B81-17EA27D8EDCD}"/>
              </a:ext>
            </a:extLst>
          </p:cNvPr>
          <p:cNvSpPr txBox="1"/>
          <p:nvPr/>
        </p:nvSpPr>
        <p:spPr>
          <a:xfrm>
            <a:off x="2955560" y="1631332"/>
            <a:ext cx="5304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Structural reinforcement and </a:t>
            </a:r>
          </a:p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Puncture resistance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AB4C58-223D-78E1-5A11-7039E969CD69}"/>
              </a:ext>
            </a:extLst>
          </p:cNvPr>
          <p:cNvSpPr txBox="1"/>
          <p:nvPr/>
        </p:nvSpPr>
        <p:spPr>
          <a:xfrm>
            <a:off x="2944587" y="1914413"/>
            <a:ext cx="5304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Strong substrate adhesion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and anti-corrosion properties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3362F-F912-A5ED-78D1-B48B4ADDF8CC}"/>
              </a:ext>
            </a:extLst>
          </p:cNvPr>
          <p:cNvSpPr txBox="1"/>
          <p:nvPr/>
        </p:nvSpPr>
        <p:spPr>
          <a:xfrm>
            <a:off x="2931139" y="2242735"/>
            <a:ext cx="5304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Comprehensive protection with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synergistic layer interactions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7B4BD2-E8E5-F2CA-73BC-9A9B07917B13}"/>
              </a:ext>
            </a:extLst>
          </p:cNvPr>
          <p:cNvSpPr txBox="1"/>
          <p:nvPr/>
        </p:nvSpPr>
        <p:spPr>
          <a:xfrm>
            <a:off x="4870980" y="620611"/>
            <a:ext cx="5304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Environment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C615C8-0798-77EE-745E-67C8B749F96D}"/>
              </a:ext>
            </a:extLst>
          </p:cNvPr>
          <p:cNvSpPr txBox="1"/>
          <p:nvPr/>
        </p:nvSpPr>
        <p:spPr>
          <a:xfrm>
            <a:off x="6123919" y="615596"/>
            <a:ext cx="5819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Expected Lifespan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2B1C6E-E21B-555D-E031-5DE38D5AD215}"/>
              </a:ext>
            </a:extLst>
          </p:cNvPr>
          <p:cNvSpPr txBox="1"/>
          <p:nvPr/>
        </p:nvSpPr>
        <p:spPr>
          <a:xfrm>
            <a:off x="7561256" y="621269"/>
            <a:ext cx="3659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Key Contributions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891074-E9E2-0370-C267-1D73428C48CD}"/>
              </a:ext>
            </a:extLst>
          </p:cNvPr>
          <p:cNvSpPr txBox="1"/>
          <p:nvPr/>
        </p:nvSpPr>
        <p:spPr>
          <a:xfrm>
            <a:off x="4897772" y="939268"/>
            <a:ext cx="67033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Coastal Areas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D2A2BC-074C-7388-7634-F91A52AB378D}"/>
              </a:ext>
            </a:extLst>
          </p:cNvPr>
          <p:cNvSpPr txBox="1"/>
          <p:nvPr/>
        </p:nvSpPr>
        <p:spPr>
          <a:xfrm>
            <a:off x="4689664" y="1260802"/>
            <a:ext cx="67033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Industrial Environments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CCC743-E87B-BA5F-2BD1-AD5CDA40D16D}"/>
              </a:ext>
            </a:extLst>
          </p:cNvPr>
          <p:cNvSpPr txBox="1"/>
          <p:nvPr/>
        </p:nvSpPr>
        <p:spPr>
          <a:xfrm>
            <a:off x="4903137" y="1537016"/>
            <a:ext cx="67033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Cold Climates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0371404-BD3E-14F8-8FA8-4C7C58DE872E}"/>
              </a:ext>
            </a:extLst>
          </p:cNvPr>
          <p:cNvSpPr txBox="1"/>
          <p:nvPr/>
        </p:nvSpPr>
        <p:spPr>
          <a:xfrm>
            <a:off x="6417609" y="924312"/>
            <a:ext cx="67033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5-7 years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6DC029-4120-0ADE-B0F4-F69F9264F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42077"/>
              </p:ext>
            </p:extLst>
          </p:nvPr>
        </p:nvGraphicFramePr>
        <p:xfrm>
          <a:off x="5847788" y="301215"/>
          <a:ext cx="8521700" cy="304800"/>
        </p:xfrm>
        <a:graphic>
          <a:graphicData uri="http://schemas.openxmlformats.org/drawingml/2006/table">
            <a:tbl>
              <a:tblPr/>
              <a:tblGrid>
                <a:gridCol w="8521700">
                  <a:extLst>
                    <a:ext uri="{9D8B030D-6E8A-4147-A177-3AD203B41FA5}">
                      <a16:colId xmlns:a16="http://schemas.microsoft.com/office/drawing/2014/main" val="224577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u="sng" dirty="0">
                          <a:solidFill>
                            <a:srgbClr val="7030A0"/>
                          </a:solidFill>
                          <a:latin typeface="Trebuchet MS" panose="020B0603020202020204" pitchFamily="34" charset="0"/>
                        </a:rPr>
                        <a:t>Environmental Durability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411628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006DC0A5-A888-1696-F781-20877AE23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0119"/>
              </p:ext>
            </p:extLst>
          </p:nvPr>
        </p:nvGraphicFramePr>
        <p:xfrm>
          <a:off x="6404161" y="1234486"/>
          <a:ext cx="8521700" cy="228600"/>
        </p:xfrm>
        <a:graphic>
          <a:graphicData uri="http://schemas.openxmlformats.org/drawingml/2006/table">
            <a:tbl>
              <a:tblPr/>
              <a:tblGrid>
                <a:gridCol w="8521700">
                  <a:extLst>
                    <a:ext uri="{9D8B030D-6E8A-4147-A177-3AD203B41FA5}">
                      <a16:colId xmlns:a16="http://schemas.microsoft.com/office/drawing/2014/main" val="862378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9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4-6 years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32392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621BFE1E-15B8-55DF-47D0-5B71EEFE55A2}"/>
              </a:ext>
            </a:extLst>
          </p:cNvPr>
          <p:cNvSpPr txBox="1"/>
          <p:nvPr/>
        </p:nvSpPr>
        <p:spPr>
          <a:xfrm>
            <a:off x="6397437" y="1557829"/>
            <a:ext cx="81959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6-8 years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8C1862-6C4D-FF39-7302-D2048102C291}"/>
              </a:ext>
            </a:extLst>
          </p:cNvPr>
          <p:cNvSpPr txBox="1"/>
          <p:nvPr/>
        </p:nvSpPr>
        <p:spPr>
          <a:xfrm>
            <a:off x="7561256" y="884297"/>
            <a:ext cx="3580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Resistant to humidity, algae,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salt, and mold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5D6C91-A0F7-0176-2747-FFDF30FE14D1}"/>
              </a:ext>
            </a:extLst>
          </p:cNvPr>
          <p:cNvSpPr txBox="1"/>
          <p:nvPr/>
        </p:nvSpPr>
        <p:spPr>
          <a:xfrm>
            <a:off x="7547808" y="1201895"/>
            <a:ext cx="60797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Resists corrosion, pollutants,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and mechanical stress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95B999-A7DF-1F76-2893-8E7F7025F209}"/>
              </a:ext>
            </a:extLst>
          </p:cNvPr>
          <p:cNvSpPr txBox="1"/>
          <p:nvPr/>
        </p:nvSpPr>
        <p:spPr>
          <a:xfrm>
            <a:off x="7563756" y="1513448"/>
            <a:ext cx="8195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Maintains structural integrity 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and breathability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803680A2-9B00-E4DF-7225-C7EF8BE19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03839"/>
              </p:ext>
            </p:extLst>
          </p:nvPr>
        </p:nvGraphicFramePr>
        <p:xfrm>
          <a:off x="57951" y="3013075"/>
          <a:ext cx="6096000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025">
                  <a:extLst>
                    <a:ext uri="{9D8B030D-6E8A-4147-A177-3AD203B41FA5}">
                      <a16:colId xmlns:a16="http://schemas.microsoft.com/office/drawing/2014/main" val="2290688819"/>
                    </a:ext>
                  </a:extLst>
                </a:gridCol>
                <a:gridCol w="1512795">
                  <a:extLst>
                    <a:ext uri="{9D8B030D-6E8A-4147-A177-3AD203B41FA5}">
                      <a16:colId xmlns:a16="http://schemas.microsoft.com/office/drawing/2014/main" val="834615648"/>
                    </a:ext>
                  </a:extLst>
                </a:gridCol>
                <a:gridCol w="1149723">
                  <a:extLst>
                    <a:ext uri="{9D8B030D-6E8A-4147-A177-3AD203B41FA5}">
                      <a16:colId xmlns:a16="http://schemas.microsoft.com/office/drawing/2014/main" val="390582750"/>
                    </a:ext>
                  </a:extLst>
                </a:gridCol>
                <a:gridCol w="1035424">
                  <a:extLst>
                    <a:ext uri="{9D8B030D-6E8A-4147-A177-3AD203B41FA5}">
                      <a16:colId xmlns:a16="http://schemas.microsoft.com/office/drawing/2014/main" val="1996171262"/>
                    </a:ext>
                  </a:extLst>
                </a:gridCol>
                <a:gridCol w="1434033">
                  <a:extLst>
                    <a:ext uri="{9D8B030D-6E8A-4147-A177-3AD203B41FA5}">
                      <a16:colId xmlns:a16="http://schemas.microsoft.com/office/drawing/2014/main" val="3601405866"/>
                    </a:ext>
                  </a:extLst>
                </a:gridCol>
              </a:tblGrid>
              <a:tr h="25700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02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Years 1-3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90-95%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4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Years 3-5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80-85%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1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Years 5-7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60-70%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44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Years 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50-60%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70-75%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656943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FD572580-0A80-8E52-A0B1-13D75C2ADD6D}"/>
              </a:ext>
            </a:extLst>
          </p:cNvPr>
          <p:cNvSpPr txBox="1"/>
          <p:nvPr/>
        </p:nvSpPr>
        <p:spPr>
          <a:xfrm>
            <a:off x="66681" y="3050731"/>
            <a:ext cx="86128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Time Frame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DDC1FC-6890-6870-11C6-15FAA0273401}"/>
              </a:ext>
            </a:extLst>
          </p:cNvPr>
          <p:cNvSpPr txBox="1"/>
          <p:nvPr/>
        </p:nvSpPr>
        <p:spPr>
          <a:xfrm>
            <a:off x="1020004" y="3064309"/>
            <a:ext cx="86128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Self-Healing Efficiency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8C006-6DB8-C0E7-C08E-279E6E4C28C1}"/>
              </a:ext>
            </a:extLst>
          </p:cNvPr>
          <p:cNvSpPr txBox="1"/>
          <p:nvPr/>
        </p:nvSpPr>
        <p:spPr>
          <a:xfrm>
            <a:off x="2528695" y="3064308"/>
            <a:ext cx="86128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Water Resistance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B08681-AAC4-CAF6-2CB0-2D518F9E0300}"/>
              </a:ext>
            </a:extLst>
          </p:cNvPr>
          <p:cNvSpPr txBox="1"/>
          <p:nvPr/>
        </p:nvSpPr>
        <p:spPr>
          <a:xfrm>
            <a:off x="3677696" y="3056605"/>
            <a:ext cx="86128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Breathability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8302D90-4E74-327A-87F1-A8B6BD4BA2D5}"/>
              </a:ext>
            </a:extLst>
          </p:cNvPr>
          <p:cNvSpPr txBox="1"/>
          <p:nvPr/>
        </p:nvSpPr>
        <p:spPr>
          <a:xfrm>
            <a:off x="4725519" y="3056604"/>
            <a:ext cx="86128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Overall Functionality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A3037C-CEEB-E0A5-BCEF-7500357168DC}"/>
              </a:ext>
            </a:extLst>
          </p:cNvPr>
          <p:cNvSpPr txBox="1"/>
          <p:nvPr/>
        </p:nvSpPr>
        <p:spPr>
          <a:xfrm>
            <a:off x="4710938" y="3391536"/>
            <a:ext cx="86128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Cambria" panose="02040503050406030204" pitchFamily="18" charset="0"/>
                <a:ea typeface="Cambria" panose="02040503050406030204" pitchFamily="18" charset="0"/>
              </a:rPr>
              <a:t>Near Peak Performance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6A9C7C2-C771-1349-F786-AD90663ED567}"/>
              </a:ext>
            </a:extLst>
          </p:cNvPr>
          <p:cNvSpPr txBox="1"/>
          <p:nvPr/>
        </p:nvSpPr>
        <p:spPr>
          <a:xfrm>
            <a:off x="4710938" y="3761542"/>
            <a:ext cx="86128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Cambria" panose="02040503050406030204" pitchFamily="18" charset="0"/>
                <a:ea typeface="Cambria" panose="02040503050406030204" pitchFamily="18" charset="0"/>
              </a:rPr>
              <a:t>Sustained High Efficiency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1E874E-017A-9F6F-40D0-CB0D0587D493}"/>
              </a:ext>
            </a:extLst>
          </p:cNvPr>
          <p:cNvSpPr txBox="1"/>
          <p:nvPr/>
        </p:nvSpPr>
        <p:spPr>
          <a:xfrm>
            <a:off x="4716460" y="4106998"/>
            <a:ext cx="86128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Cambria" panose="02040503050406030204" pitchFamily="18" charset="0"/>
                <a:ea typeface="Cambria" panose="02040503050406030204" pitchFamily="18" charset="0"/>
              </a:rPr>
              <a:t>Reduced but Functional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5C4925-8803-B5E3-E6FE-E44A56AB263D}"/>
              </a:ext>
            </a:extLst>
          </p:cNvPr>
          <p:cNvSpPr txBox="1"/>
          <p:nvPr/>
        </p:nvSpPr>
        <p:spPr>
          <a:xfrm>
            <a:off x="4779629" y="4501554"/>
            <a:ext cx="86128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Cambria" panose="02040503050406030204" pitchFamily="18" charset="0"/>
                <a:ea typeface="Cambria" panose="02040503050406030204" pitchFamily="18" charset="0"/>
              </a:rPr>
              <a:t>Stable Performance</a:t>
            </a:r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7B0D95A-58AB-83F6-4984-74B9056F1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275622"/>
              </p:ext>
            </p:extLst>
          </p:nvPr>
        </p:nvGraphicFramePr>
        <p:xfrm>
          <a:off x="4550046" y="2235571"/>
          <a:ext cx="4534565" cy="67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04">
                  <a:extLst>
                    <a:ext uri="{9D8B030D-6E8A-4147-A177-3AD203B41FA5}">
                      <a16:colId xmlns:a16="http://schemas.microsoft.com/office/drawing/2014/main" val="2430944929"/>
                    </a:ext>
                  </a:extLst>
                </a:gridCol>
                <a:gridCol w="1139122">
                  <a:extLst>
                    <a:ext uri="{9D8B030D-6E8A-4147-A177-3AD203B41FA5}">
                      <a16:colId xmlns:a16="http://schemas.microsoft.com/office/drawing/2014/main" val="310000970"/>
                    </a:ext>
                  </a:extLst>
                </a:gridCol>
                <a:gridCol w="906913">
                  <a:extLst>
                    <a:ext uri="{9D8B030D-6E8A-4147-A177-3AD203B41FA5}">
                      <a16:colId xmlns:a16="http://schemas.microsoft.com/office/drawing/2014/main" val="943788205"/>
                    </a:ext>
                  </a:extLst>
                </a:gridCol>
                <a:gridCol w="906913">
                  <a:extLst>
                    <a:ext uri="{9D8B030D-6E8A-4147-A177-3AD203B41FA5}">
                      <a16:colId xmlns:a16="http://schemas.microsoft.com/office/drawing/2014/main" val="1725480495"/>
                    </a:ext>
                  </a:extLst>
                </a:gridCol>
                <a:gridCol w="906913">
                  <a:extLst>
                    <a:ext uri="{9D8B030D-6E8A-4147-A177-3AD203B41FA5}">
                      <a16:colId xmlns:a16="http://schemas.microsoft.com/office/drawing/2014/main" val="3664524817"/>
                    </a:ext>
                  </a:extLst>
                </a:gridCol>
              </a:tblGrid>
              <a:tr h="33609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707939"/>
                  </a:ext>
                </a:extLst>
              </a:tr>
              <a:tr h="336095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602870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0634B68-5F80-C463-8629-226C8322C766}"/>
              </a:ext>
            </a:extLst>
          </p:cNvPr>
          <p:cNvSpPr txBox="1"/>
          <p:nvPr/>
        </p:nvSpPr>
        <p:spPr>
          <a:xfrm>
            <a:off x="4565275" y="2297123"/>
            <a:ext cx="86128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Property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8454F08-EDD7-8B56-5ADE-4F9F1EE41B97}"/>
              </a:ext>
            </a:extLst>
          </p:cNvPr>
          <p:cNvSpPr txBox="1"/>
          <p:nvPr/>
        </p:nvSpPr>
        <p:spPr>
          <a:xfrm>
            <a:off x="5229784" y="2207956"/>
            <a:ext cx="8612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Proposed Smart </a:t>
            </a:r>
          </a:p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Coating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132653F-D7B6-680D-582E-1F8962192B2F}"/>
              </a:ext>
            </a:extLst>
          </p:cNvPr>
          <p:cNvSpPr txBox="1"/>
          <p:nvPr/>
        </p:nvSpPr>
        <p:spPr>
          <a:xfrm>
            <a:off x="6351867" y="2215318"/>
            <a:ext cx="8612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Asian Paints </a:t>
            </a:r>
          </a:p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Decora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B327759-84B0-1A1B-A5AC-6E548BC58D92}"/>
              </a:ext>
            </a:extLst>
          </p:cNvPr>
          <p:cNvSpPr txBox="1"/>
          <p:nvPr/>
        </p:nvSpPr>
        <p:spPr>
          <a:xfrm>
            <a:off x="7271165" y="2215862"/>
            <a:ext cx="8612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>
                <a:solidFill>
                  <a:schemeClr val="bg1"/>
                </a:solidFill>
                <a:latin typeface="Trebuchet MS" panose="020B0603020202020204" pitchFamily="34" charset="0"/>
              </a:rPr>
              <a:t>Protech </a:t>
            </a:r>
          </a:p>
          <a:p>
            <a:r>
              <a:rPr lang="en-IN" sz="1000" b="1">
                <a:solidFill>
                  <a:schemeClr val="bg1"/>
                </a:solidFill>
                <a:latin typeface="Trebuchet MS" panose="020B0603020202020204" pitchFamily="34" charset="0"/>
              </a:rPr>
              <a:t>NH-290</a:t>
            </a:r>
            <a:endParaRPr lang="en-IN" sz="1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1FF178D-ABBB-FA01-3725-282762353DE3}"/>
              </a:ext>
            </a:extLst>
          </p:cNvPr>
          <p:cNvSpPr txBox="1"/>
          <p:nvPr/>
        </p:nvSpPr>
        <p:spPr>
          <a:xfrm>
            <a:off x="803948" y="407110"/>
            <a:ext cx="8673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Summary of Durability by Layer</a:t>
            </a:r>
            <a:endParaRPr lang="en-IN" b="1" u="sng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2E354F1-B6A3-3499-9408-A2BCAEE17AE8}"/>
              </a:ext>
            </a:extLst>
          </p:cNvPr>
          <p:cNvSpPr txBox="1"/>
          <p:nvPr/>
        </p:nvSpPr>
        <p:spPr>
          <a:xfrm>
            <a:off x="4537257" y="2653044"/>
            <a:ext cx="91473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Durability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5A63CD4-0210-3452-CB5B-0DCE3C3D1C92}"/>
              </a:ext>
            </a:extLst>
          </p:cNvPr>
          <p:cNvSpPr txBox="1"/>
          <p:nvPr/>
        </p:nvSpPr>
        <p:spPr>
          <a:xfrm>
            <a:off x="5202332" y="2578929"/>
            <a:ext cx="91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Cambria" panose="02040503050406030204" pitchFamily="18" charset="0"/>
                <a:ea typeface="Cambria" panose="02040503050406030204" pitchFamily="18" charset="0"/>
              </a:rPr>
              <a:t>8-10 years</a:t>
            </a:r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 under </a:t>
            </a:r>
          </a:p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normal conditions</a:t>
            </a:r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0CF6B3E-3C6A-68B0-135D-58C0A53C3A4C}"/>
              </a:ext>
            </a:extLst>
          </p:cNvPr>
          <p:cNvSpPr txBox="1"/>
          <p:nvPr/>
        </p:nvSpPr>
        <p:spPr>
          <a:xfrm>
            <a:off x="6282699" y="2571597"/>
            <a:ext cx="914736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 3</a:t>
            </a:r>
            <a:r>
              <a:rPr lang="en-IN" sz="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years</a:t>
            </a:r>
            <a:r>
              <a:rPr lang="en-IN" sz="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r>
              <a:rPr lang="en-IN" sz="800" dirty="0">
                <a:latin typeface="Cambria" panose="02040503050406030204" pitchFamily="18" charset="0"/>
                <a:ea typeface="Cambria" panose="02040503050406030204" pitchFamily="18" charset="0"/>
              </a:rPr>
              <a:t>(acrylic co-polymer)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E68528-D171-C79D-35F1-9B8091C58C81}"/>
              </a:ext>
            </a:extLst>
          </p:cNvPr>
          <p:cNvSpPr txBox="1"/>
          <p:nvPr/>
        </p:nvSpPr>
        <p:spPr>
          <a:xfrm>
            <a:off x="7210649" y="2565026"/>
            <a:ext cx="91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Cambria" panose="02040503050406030204" pitchFamily="18" charset="0"/>
                <a:ea typeface="Cambria" panose="02040503050406030204" pitchFamily="18" charset="0"/>
              </a:rPr>
              <a:t> 6 months </a:t>
            </a:r>
          </a:p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(limited shelf life)</a:t>
            </a:r>
            <a:endParaRPr lang="en-IN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7B92F47-E7E9-BBF5-1346-3465D6041857}"/>
              </a:ext>
            </a:extLst>
          </p:cNvPr>
          <p:cNvSpPr txBox="1"/>
          <p:nvPr/>
        </p:nvSpPr>
        <p:spPr>
          <a:xfrm>
            <a:off x="8137653" y="2559200"/>
            <a:ext cx="91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Cambria" panose="02040503050406030204" pitchFamily="18" charset="0"/>
                <a:ea typeface="Cambria" panose="02040503050406030204" pitchFamily="18" charset="0"/>
              </a:rPr>
              <a:t>5 years </a:t>
            </a:r>
          </a:p>
          <a:p>
            <a:r>
              <a:rPr lang="en-IN" sz="900" dirty="0">
                <a:latin typeface="Cambria" panose="02040503050406030204" pitchFamily="18" charset="0"/>
                <a:ea typeface="Cambria" panose="02040503050406030204" pitchFamily="18" charset="0"/>
              </a:rPr>
              <a:t>(waterproofing)</a:t>
            </a:r>
          </a:p>
        </p:txBody>
      </p:sp>
      <p:sp>
        <p:nvSpPr>
          <p:cNvPr id="112" name="Rectangle: Folded Corner 111">
            <a:extLst>
              <a:ext uri="{FF2B5EF4-FFF2-40B4-BE49-F238E27FC236}">
                <a16:creationId xmlns:a16="http://schemas.microsoft.com/office/drawing/2014/main" id="{C19481D0-4B9E-7C4B-AB63-9FBE86DFDC5F}"/>
              </a:ext>
            </a:extLst>
          </p:cNvPr>
          <p:cNvSpPr/>
          <p:nvPr/>
        </p:nvSpPr>
        <p:spPr>
          <a:xfrm>
            <a:off x="6244109" y="3031604"/>
            <a:ext cx="2819761" cy="1889311"/>
          </a:xfrm>
          <a:prstGeom prst="foldedCorner">
            <a:avLst/>
          </a:prstGeom>
          <a:solidFill>
            <a:schemeClr val="tx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8A6898B-D61A-0023-E177-181F6358A694}"/>
              </a:ext>
            </a:extLst>
          </p:cNvPr>
          <p:cNvSpPr txBox="1"/>
          <p:nvPr/>
        </p:nvSpPr>
        <p:spPr>
          <a:xfrm>
            <a:off x="6237788" y="3065189"/>
            <a:ext cx="289550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The proposed advanced coating system delivers exceptional durability and smart functionality, maintaining high performance for </a:t>
            </a:r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8-10 years</a:t>
            </a: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 under normal conditions. Its self-healing, water resistance, and breathability remain effective at reduced levels over time, outperforming conventional products like </a:t>
            </a:r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Asian Paints Decora</a:t>
            </a: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Protech NH-290</a:t>
            </a: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. The system's robustness in </a:t>
            </a:r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coastal, industrial, and cold environments</a:t>
            </a: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 makes it ideal for long-term protection and reduced maintenance costs</a:t>
            </a:r>
            <a:endParaRPr lang="en-IN" sz="1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2A5AA83-81AE-20F2-C9FD-D1884763C1BC}"/>
              </a:ext>
            </a:extLst>
          </p:cNvPr>
          <p:cNvSpPr txBox="1"/>
          <p:nvPr/>
        </p:nvSpPr>
        <p:spPr>
          <a:xfrm>
            <a:off x="4480068" y="1981229"/>
            <a:ext cx="937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Comparison of Proposed Smart Coating System with Other Coating Solutions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CE2D38B-0442-9DC7-F915-70FE78164D29}"/>
              </a:ext>
            </a:extLst>
          </p:cNvPr>
          <p:cNvSpPr txBox="1"/>
          <p:nvPr/>
        </p:nvSpPr>
        <p:spPr>
          <a:xfrm>
            <a:off x="732526" y="2657857"/>
            <a:ext cx="9375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rgbClr val="7030A0"/>
                </a:solidFill>
              </a:rPr>
              <a:t>Sustainability of Smart Properties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6AD3DC5-9B6F-F2E8-4E40-AC31D7C848CE}"/>
              </a:ext>
            </a:extLst>
          </p:cNvPr>
          <p:cNvSpPr txBox="1"/>
          <p:nvPr/>
        </p:nvSpPr>
        <p:spPr>
          <a:xfrm>
            <a:off x="8147616" y="2208028"/>
            <a:ext cx="9375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Asian Paints </a:t>
            </a:r>
          </a:p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</a:rPr>
              <a:t>SmartCare</a:t>
            </a:r>
            <a:endParaRPr lang="en-IN" sz="800" b="1" dirty="0">
              <a:solidFill>
                <a:schemeClr val="bg1"/>
              </a:solidFill>
              <a:latin typeface="Trebuchet MS" panose="020B0603020202020204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5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9E67-02F6-702D-24DA-29B4A7938DC5}"/>
              </a:ext>
            </a:extLst>
          </p:cNvPr>
          <p:cNvSpPr txBox="1"/>
          <p:nvPr/>
        </p:nvSpPr>
        <p:spPr>
          <a:xfrm>
            <a:off x="515155" y="-21373"/>
            <a:ext cx="8017098" cy="254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0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Q.3) Explain the proposed synthetic/processing route in detail of your proposed system along with the raw materials required?</a:t>
            </a:r>
            <a:endParaRPr lang="en-IN" sz="1000" dirty="0">
              <a:solidFill>
                <a:srgbClr val="7030A0"/>
              </a:solidFill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BD2656-0017-EE21-2446-E2BD54163ABF}"/>
              </a:ext>
            </a:extLst>
          </p:cNvPr>
          <p:cNvSpPr/>
          <p:nvPr/>
        </p:nvSpPr>
        <p:spPr>
          <a:xfrm>
            <a:off x="3736669" y="220538"/>
            <a:ext cx="1270747" cy="355818"/>
          </a:xfrm>
          <a:prstGeom prst="rightArrow">
            <a:avLst/>
          </a:prstGeom>
          <a:solidFill>
            <a:srgbClr val="7030A0"/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905CDE-D6F7-9F73-B6B5-AE505B05EB15}"/>
              </a:ext>
            </a:extLst>
          </p:cNvPr>
          <p:cNvSpPr txBox="1"/>
          <p:nvPr/>
        </p:nvSpPr>
        <p:spPr>
          <a:xfrm>
            <a:off x="3718107" y="278952"/>
            <a:ext cx="66143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Trebuchet MS" panose="020B0603020202020204" pitchFamily="34" charset="0"/>
                <a:ea typeface="Arial" panose="020B0604020202020204" pitchFamily="34" charset="0"/>
              </a:rPr>
              <a:t>P</a:t>
            </a:r>
            <a:r>
              <a:rPr lang="en-IN" sz="1000" b="1" dirty="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rocessing route 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2" name="Rectangle: Diagonal Corners Snipped 31">
            <a:extLst>
              <a:ext uri="{FF2B5EF4-FFF2-40B4-BE49-F238E27FC236}">
                <a16:creationId xmlns:a16="http://schemas.microsoft.com/office/drawing/2014/main" id="{C0A00A01-D8A0-2BAD-3840-9E213AF46DFB}"/>
              </a:ext>
            </a:extLst>
          </p:cNvPr>
          <p:cNvSpPr/>
          <p:nvPr/>
        </p:nvSpPr>
        <p:spPr>
          <a:xfrm>
            <a:off x="169568" y="1243990"/>
            <a:ext cx="1417530" cy="34505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269FF-D551-7FDF-58DB-D9DBCFD150E5}"/>
              </a:ext>
            </a:extLst>
          </p:cNvPr>
          <p:cNvSpPr txBox="1"/>
          <p:nvPr/>
        </p:nvSpPr>
        <p:spPr>
          <a:xfrm>
            <a:off x="191034" y="127157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Release liner layer </a:t>
            </a:r>
            <a:endParaRPr lang="en-IN" sz="12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E1EF8C-64EE-FA93-F635-1F64BC024BAF}"/>
              </a:ext>
            </a:extLst>
          </p:cNvPr>
          <p:cNvSpPr txBox="1"/>
          <p:nvPr/>
        </p:nvSpPr>
        <p:spPr>
          <a:xfrm>
            <a:off x="1683782" y="1196826"/>
            <a:ext cx="7269183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latin typeface="Cambira"/>
              </a:rPr>
              <a:t>Material:</a:t>
            </a:r>
            <a:r>
              <a:rPr lang="en-US" sz="1000" dirty="0">
                <a:latin typeface="Cambira"/>
              </a:rPr>
              <a:t> Silicone-coated polymer or paper.</a:t>
            </a:r>
          </a:p>
          <a:p>
            <a:pPr>
              <a:lnSpc>
                <a:spcPct val="115000"/>
              </a:lnSpc>
            </a:pPr>
            <a:r>
              <a:rPr lang="en-US" sz="1000" b="1" dirty="0">
                <a:latin typeface="Cambira"/>
              </a:rPr>
              <a:t>Process: </a:t>
            </a:r>
            <a:r>
              <a:rPr lang="en-US" sz="1000" dirty="0">
                <a:latin typeface="Cambira"/>
              </a:rPr>
              <a:t>Uniformly apply the release liner to the substrate. Ensure smooth application without wrinkles or air pockets.</a:t>
            </a:r>
          </a:p>
          <a:p>
            <a:pPr>
              <a:lnSpc>
                <a:spcPct val="115000"/>
              </a:lnSpc>
            </a:pPr>
            <a:endParaRPr lang="en-IN" sz="1000" dirty="0">
              <a:latin typeface="Cambira"/>
            </a:endParaRPr>
          </a:p>
        </p:txBody>
      </p:sp>
      <p:sp>
        <p:nvSpPr>
          <p:cNvPr id="38" name="Rectangle: Diagonal Corners Snipped 37">
            <a:extLst>
              <a:ext uri="{FF2B5EF4-FFF2-40B4-BE49-F238E27FC236}">
                <a16:creationId xmlns:a16="http://schemas.microsoft.com/office/drawing/2014/main" id="{7D04E03E-BC21-B459-6F72-550F75BAC675}"/>
              </a:ext>
            </a:extLst>
          </p:cNvPr>
          <p:cNvSpPr/>
          <p:nvPr/>
        </p:nvSpPr>
        <p:spPr>
          <a:xfrm>
            <a:off x="169568" y="1748828"/>
            <a:ext cx="1417530" cy="34505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99F3C7-D72B-428E-36D7-14B32FF6E361}"/>
              </a:ext>
            </a:extLst>
          </p:cNvPr>
          <p:cNvSpPr txBox="1"/>
          <p:nvPr/>
        </p:nvSpPr>
        <p:spPr>
          <a:xfrm>
            <a:off x="318753" y="178860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Epoxy Primer</a:t>
            </a:r>
            <a:endParaRPr lang="en-IN" sz="12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6AA819-1F2C-F238-5936-6A30827B4999}"/>
              </a:ext>
            </a:extLst>
          </p:cNvPr>
          <p:cNvSpPr txBox="1"/>
          <p:nvPr/>
        </p:nvSpPr>
        <p:spPr>
          <a:xfrm>
            <a:off x="1673031" y="1668585"/>
            <a:ext cx="7347208" cy="879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900" b="1" dirty="0">
                <a:effectLst/>
                <a:latin typeface="Cambira"/>
                <a:ea typeface="Arial" panose="020B0604020202020204" pitchFamily="34" charset="0"/>
              </a:rPr>
              <a:t>Materials: Vehicle: </a:t>
            </a:r>
            <a:r>
              <a:rPr lang="en-IN" sz="900" dirty="0">
                <a:effectLst/>
                <a:latin typeface="Cambira"/>
                <a:ea typeface="Arial" panose="020B0604020202020204" pitchFamily="34" charset="0"/>
              </a:rPr>
              <a:t>Epoxy resin (binder) with solid content (100%) in liquid form. </a:t>
            </a:r>
            <a:r>
              <a:rPr lang="en-IN" sz="900" b="1" dirty="0">
                <a:effectLst/>
                <a:latin typeface="Cambira"/>
                <a:ea typeface="Arial" panose="020B0604020202020204" pitchFamily="34" charset="0"/>
              </a:rPr>
              <a:t>Pigment: </a:t>
            </a:r>
            <a:r>
              <a:rPr lang="en-IN" sz="900" dirty="0">
                <a:effectLst/>
                <a:latin typeface="Cambira"/>
                <a:ea typeface="Arial" panose="020B0604020202020204" pitchFamily="34" charset="0"/>
              </a:rPr>
              <a:t>Titanium dioxide (solid, powder) for </a:t>
            </a:r>
            <a:r>
              <a:rPr lang="en-IN" sz="900" dirty="0" err="1">
                <a:effectLst/>
                <a:latin typeface="Cambira"/>
                <a:ea typeface="Arial" panose="020B0604020202020204" pitchFamily="34" charset="0"/>
              </a:rPr>
              <a:t>color</a:t>
            </a:r>
            <a:r>
              <a:rPr lang="en-IN" sz="900" dirty="0">
                <a:effectLst/>
                <a:latin typeface="Cambira"/>
                <a:ea typeface="Arial" panose="020B0604020202020204" pitchFamily="34" charset="0"/>
              </a:rPr>
              <a:t> and UV resistance.</a:t>
            </a:r>
          </a:p>
          <a:p>
            <a:pPr>
              <a:lnSpc>
                <a:spcPct val="115000"/>
              </a:lnSpc>
            </a:pPr>
            <a:r>
              <a:rPr lang="en-IN" sz="900" b="1" dirty="0">
                <a:effectLst/>
                <a:latin typeface="Cambira"/>
                <a:ea typeface="Arial" panose="020B0604020202020204" pitchFamily="34" charset="0"/>
              </a:rPr>
              <a:t>Additives: </a:t>
            </a:r>
            <a:r>
              <a:rPr lang="en-IN" sz="900" dirty="0">
                <a:effectLst/>
                <a:latin typeface="Cambira"/>
                <a:ea typeface="Arial" panose="020B0604020202020204" pitchFamily="34" charset="0"/>
              </a:rPr>
              <a:t>BYK 163 (dispersing agent).</a:t>
            </a:r>
          </a:p>
          <a:p>
            <a:pPr>
              <a:lnSpc>
                <a:spcPct val="115000"/>
              </a:lnSpc>
            </a:pPr>
            <a:r>
              <a:rPr lang="en-IN" sz="900" b="1" dirty="0">
                <a:effectLst/>
                <a:latin typeface="Cambira"/>
                <a:ea typeface="Arial" panose="020B0604020202020204" pitchFamily="34" charset="0"/>
              </a:rPr>
              <a:t>Process: </a:t>
            </a:r>
            <a:r>
              <a:rPr lang="en-IN" sz="900" dirty="0">
                <a:effectLst/>
                <a:latin typeface="Cambira"/>
                <a:ea typeface="Arial" panose="020B0604020202020204" pitchFamily="34" charset="0"/>
              </a:rPr>
              <a:t>Mix epoxy resin with xylene, nonyl phenol, and isobutanol. Heat to 50–60°C, then add TiO₂ and BYK 163. Test viscosity, density, and hiding power in QCL (Quality Control Lab). Filter and package after quality approval.</a:t>
            </a:r>
          </a:p>
          <a:p>
            <a:pPr>
              <a:lnSpc>
                <a:spcPct val="115000"/>
              </a:lnSpc>
            </a:pPr>
            <a:endParaRPr lang="en-IN" sz="900" dirty="0">
              <a:effectLst/>
              <a:latin typeface="Cambira"/>
              <a:ea typeface="Arial" panose="020B0604020202020204" pitchFamily="34" charset="0"/>
            </a:endParaRPr>
          </a:p>
        </p:txBody>
      </p:sp>
      <p:sp>
        <p:nvSpPr>
          <p:cNvPr id="42" name="Rectangle: Diagonal Corners Snipped 41">
            <a:extLst>
              <a:ext uri="{FF2B5EF4-FFF2-40B4-BE49-F238E27FC236}">
                <a16:creationId xmlns:a16="http://schemas.microsoft.com/office/drawing/2014/main" id="{CCA331E1-D19D-B0B1-D868-060E4AD1257B}"/>
              </a:ext>
            </a:extLst>
          </p:cNvPr>
          <p:cNvSpPr/>
          <p:nvPr/>
        </p:nvSpPr>
        <p:spPr>
          <a:xfrm>
            <a:off x="191034" y="2453113"/>
            <a:ext cx="1417530" cy="34505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0DB96-83C7-7269-B018-A0F642A80123}"/>
              </a:ext>
            </a:extLst>
          </p:cNvPr>
          <p:cNvSpPr txBox="1"/>
          <p:nvPr/>
        </p:nvSpPr>
        <p:spPr>
          <a:xfrm>
            <a:off x="278409" y="24969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Fibreglass layer </a:t>
            </a:r>
            <a:endParaRPr lang="en-IN" sz="12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130394-156D-2F83-C178-8895FF73C60F}"/>
              </a:ext>
            </a:extLst>
          </p:cNvPr>
          <p:cNvSpPr txBox="1"/>
          <p:nvPr/>
        </p:nvSpPr>
        <p:spPr>
          <a:xfrm>
            <a:off x="1637457" y="2377669"/>
            <a:ext cx="7476794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latin typeface="Cambira"/>
              </a:rPr>
              <a:t>Material: </a:t>
            </a:r>
            <a:r>
              <a:rPr lang="en-US" sz="1000" dirty="0">
                <a:latin typeface="Cambira"/>
              </a:rPr>
              <a:t>Chopped quartz glass fibers (0.1–3 mm diameter, 0.5–20 mm length).</a:t>
            </a:r>
          </a:p>
          <a:p>
            <a:pPr>
              <a:lnSpc>
                <a:spcPct val="115000"/>
              </a:lnSpc>
            </a:pPr>
            <a:r>
              <a:rPr lang="en-US" sz="1000" b="1" dirty="0">
                <a:latin typeface="Cambira"/>
              </a:rPr>
              <a:t>Process: </a:t>
            </a:r>
            <a:r>
              <a:rPr lang="en-US" sz="1000" dirty="0">
                <a:latin typeface="Cambira"/>
              </a:rPr>
              <a:t>Apply quartz glass fibers evenly over the primer layer. Impregnate the fibers with a resin binder. Compact and cure under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ambira"/>
              </a:rPr>
              <a:t>controlled conditions.</a:t>
            </a:r>
            <a:endParaRPr lang="en-IN" sz="1000" dirty="0">
              <a:latin typeface="Cambira"/>
            </a:endParaRPr>
          </a:p>
        </p:txBody>
      </p:sp>
      <p:sp>
        <p:nvSpPr>
          <p:cNvPr id="46" name="Rectangle: Diagonal Corners Snipped 45">
            <a:extLst>
              <a:ext uri="{FF2B5EF4-FFF2-40B4-BE49-F238E27FC236}">
                <a16:creationId xmlns:a16="http://schemas.microsoft.com/office/drawing/2014/main" id="{0A177CCE-D600-836E-16BC-0057049B50C9}"/>
              </a:ext>
            </a:extLst>
          </p:cNvPr>
          <p:cNvSpPr/>
          <p:nvPr/>
        </p:nvSpPr>
        <p:spPr>
          <a:xfrm>
            <a:off x="168663" y="3254013"/>
            <a:ext cx="1417530" cy="34505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71B3DA-9F60-17C8-B9DF-6EB798EF84F5}"/>
              </a:ext>
            </a:extLst>
          </p:cNvPr>
          <p:cNvSpPr txBox="1"/>
          <p:nvPr/>
        </p:nvSpPr>
        <p:spPr>
          <a:xfrm>
            <a:off x="155215" y="328616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Self-healing top coat </a:t>
            </a:r>
            <a:endParaRPr lang="en-IN" sz="12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58D4E8-728E-E6FB-392B-8EA1A4466BC3}"/>
              </a:ext>
            </a:extLst>
          </p:cNvPr>
          <p:cNvSpPr txBox="1"/>
          <p:nvPr/>
        </p:nvSpPr>
        <p:spPr>
          <a:xfrm>
            <a:off x="1693196" y="2996471"/>
            <a:ext cx="7267787" cy="789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000" b="1" dirty="0">
                <a:latin typeface="Cambira"/>
              </a:rPr>
              <a:t>Materials: Vehicle: </a:t>
            </a:r>
            <a:r>
              <a:rPr lang="en-IN" sz="1000" dirty="0">
                <a:latin typeface="Cambira"/>
              </a:rPr>
              <a:t>Polyurethane as a binder. </a:t>
            </a:r>
            <a:r>
              <a:rPr lang="en-IN" sz="1000" b="1" dirty="0">
                <a:latin typeface="Cambira"/>
              </a:rPr>
              <a:t>Additives: </a:t>
            </a:r>
            <a:r>
              <a:rPr lang="en-IN" sz="1000" dirty="0">
                <a:latin typeface="Cambira"/>
              </a:rPr>
              <a:t>Microcapsules containing reactive healing agents. Titanium dioxide (TiO₂) for thermal activation. Additional stabilizers (e.g., BYK 300, BYK 066).</a:t>
            </a:r>
          </a:p>
          <a:p>
            <a:pPr>
              <a:lnSpc>
                <a:spcPct val="115000"/>
              </a:lnSpc>
            </a:pPr>
            <a:r>
              <a:rPr lang="en-IN" sz="1000" b="1" dirty="0">
                <a:latin typeface="Cambira"/>
              </a:rPr>
              <a:t>Process: </a:t>
            </a:r>
            <a:r>
              <a:rPr lang="en-IN" sz="1000" dirty="0">
                <a:latin typeface="Cambira"/>
              </a:rPr>
              <a:t>Mix toluene di-isocyanate, xylene, and stabilizers. Add microcapsules and TiO₂; heat to 55–60°C. Apply evenly and cure under controlled ambient conditions.</a:t>
            </a:r>
          </a:p>
        </p:txBody>
      </p:sp>
      <p:sp>
        <p:nvSpPr>
          <p:cNvPr id="51" name="Rectangle: Diagonal Corners Snipped 50">
            <a:extLst>
              <a:ext uri="{FF2B5EF4-FFF2-40B4-BE49-F238E27FC236}">
                <a16:creationId xmlns:a16="http://schemas.microsoft.com/office/drawing/2014/main" id="{433E10F2-2773-3DE4-042B-D6D58E618A6A}"/>
              </a:ext>
            </a:extLst>
          </p:cNvPr>
          <p:cNvSpPr/>
          <p:nvPr/>
        </p:nvSpPr>
        <p:spPr>
          <a:xfrm>
            <a:off x="199810" y="3991865"/>
            <a:ext cx="1417530" cy="34505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31A7EC-01B7-DFE1-6D50-C0A1CAA56B7D}"/>
              </a:ext>
            </a:extLst>
          </p:cNvPr>
          <p:cNvSpPr txBox="1"/>
          <p:nvPr/>
        </p:nvSpPr>
        <p:spPr>
          <a:xfrm>
            <a:off x="233430" y="404431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mbira"/>
                <a:ea typeface="Arial Unicode MS"/>
                <a:cs typeface="Arial Unicode MS"/>
              </a:rPr>
              <a:t>Quartz Shield</a:t>
            </a:r>
            <a:r>
              <a:rPr lang="en-IN" sz="12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 layer </a:t>
            </a:r>
            <a:endParaRPr lang="en-IN" sz="12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811521-AEE1-22DB-EADD-2EB1F103E4B0}"/>
              </a:ext>
            </a:extLst>
          </p:cNvPr>
          <p:cNvSpPr txBox="1"/>
          <p:nvPr/>
        </p:nvSpPr>
        <p:spPr>
          <a:xfrm>
            <a:off x="1710678" y="3858603"/>
            <a:ext cx="7460217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000" b="1" dirty="0">
                <a:latin typeface="Cambira"/>
              </a:rPr>
              <a:t>Materials: </a:t>
            </a:r>
            <a:r>
              <a:rPr lang="en-IN" sz="1000" dirty="0">
                <a:latin typeface="Cambira"/>
              </a:rPr>
              <a:t>Quartz composites and fiberglass dioxide.</a:t>
            </a:r>
          </a:p>
          <a:p>
            <a:pPr>
              <a:lnSpc>
                <a:spcPct val="115000"/>
              </a:lnSpc>
            </a:pPr>
            <a:r>
              <a:rPr lang="en-IN" sz="1000" b="1" dirty="0">
                <a:latin typeface="Cambira"/>
              </a:rPr>
              <a:t>Process: </a:t>
            </a:r>
            <a:r>
              <a:rPr lang="en-IN" sz="1000" dirty="0">
                <a:latin typeface="Cambira"/>
              </a:rPr>
              <a:t>Compact granulated quartz onto the substrate (12 mm layer). Add a secondary quartz </a:t>
            </a:r>
            <a:r>
              <a:rPr lang="en-IN" sz="1000" dirty="0" err="1">
                <a:latin typeface="Cambira"/>
              </a:rPr>
              <a:t>fiber</a:t>
            </a:r>
            <a:r>
              <a:rPr lang="en-IN" sz="1000" dirty="0">
                <a:latin typeface="Cambira"/>
              </a:rPr>
              <a:t> layer for uniformity. Sinter the layers using electric arc plasma in a hydrogen atmosphere to enhance density and eliminate defects.</a:t>
            </a:r>
          </a:p>
        </p:txBody>
      </p:sp>
      <p:sp>
        <p:nvSpPr>
          <p:cNvPr id="55" name="Rectangle: Diagonal Corners Snipped 54">
            <a:extLst>
              <a:ext uri="{FF2B5EF4-FFF2-40B4-BE49-F238E27FC236}">
                <a16:creationId xmlns:a16="http://schemas.microsoft.com/office/drawing/2014/main" id="{943BC13F-A053-EF5A-16FB-B27223E0D6D0}"/>
              </a:ext>
            </a:extLst>
          </p:cNvPr>
          <p:cNvSpPr/>
          <p:nvPr/>
        </p:nvSpPr>
        <p:spPr>
          <a:xfrm>
            <a:off x="233430" y="4685997"/>
            <a:ext cx="1417530" cy="34505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FAF8C0-CF98-5D21-167D-E23CD9D5F05E}"/>
              </a:ext>
            </a:extLst>
          </p:cNvPr>
          <p:cNvSpPr txBox="1"/>
          <p:nvPr/>
        </p:nvSpPr>
        <p:spPr>
          <a:xfrm>
            <a:off x="347065" y="4738109"/>
            <a:ext cx="5456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Final cap sheet</a:t>
            </a:r>
            <a:endParaRPr lang="en-IN" sz="12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893B92-F507-1EA8-EEE7-C9828D70DE7E}"/>
              </a:ext>
            </a:extLst>
          </p:cNvPr>
          <p:cNvSpPr txBox="1"/>
          <p:nvPr/>
        </p:nvSpPr>
        <p:spPr>
          <a:xfrm>
            <a:off x="1702661" y="4603451"/>
            <a:ext cx="6683188" cy="43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effectLst/>
                <a:latin typeface="Cambira"/>
                <a:ea typeface="Arial" panose="020B0604020202020204" pitchFamily="34" charset="0"/>
              </a:rPr>
              <a:t>Material: </a:t>
            </a:r>
            <a:r>
              <a:rPr lang="en-US" sz="1000" dirty="0">
                <a:effectLst/>
                <a:latin typeface="Cambira"/>
                <a:ea typeface="Arial" panose="020B0604020202020204" pitchFamily="34" charset="0"/>
              </a:rPr>
              <a:t>Durable polymer or protective film.</a:t>
            </a:r>
          </a:p>
          <a:p>
            <a:pPr>
              <a:lnSpc>
                <a:spcPct val="115000"/>
              </a:lnSpc>
            </a:pPr>
            <a:r>
              <a:rPr lang="en-US" sz="1000" b="1" dirty="0">
                <a:effectLst/>
                <a:latin typeface="Cambira"/>
                <a:ea typeface="Arial" panose="020B0604020202020204" pitchFamily="34" charset="0"/>
              </a:rPr>
              <a:t>Process: </a:t>
            </a:r>
            <a:r>
              <a:rPr lang="en-US" sz="1000" dirty="0">
                <a:effectLst/>
                <a:latin typeface="Cambira"/>
                <a:ea typeface="Arial" panose="020B0604020202020204" pitchFamily="34" charset="0"/>
              </a:rPr>
              <a:t>Apply the cap sheet over the cured coating system. Ensure easy removal before installation.</a:t>
            </a:r>
            <a:endParaRPr lang="en-IN" sz="1000" dirty="0">
              <a:effectLst/>
              <a:latin typeface="Cambira"/>
              <a:ea typeface="Arial" panose="020B0604020202020204" pitchFamily="34" charset="0"/>
            </a:endParaRPr>
          </a:p>
        </p:txBody>
      </p:sp>
      <p:sp>
        <p:nvSpPr>
          <p:cNvPr id="59" name="Arrow: Chevron 58">
            <a:extLst>
              <a:ext uri="{FF2B5EF4-FFF2-40B4-BE49-F238E27FC236}">
                <a16:creationId xmlns:a16="http://schemas.microsoft.com/office/drawing/2014/main" id="{F0EF6E81-E305-D118-15B6-1AD0303A50DE}"/>
              </a:ext>
            </a:extLst>
          </p:cNvPr>
          <p:cNvSpPr/>
          <p:nvPr/>
        </p:nvSpPr>
        <p:spPr>
          <a:xfrm>
            <a:off x="988359" y="583502"/>
            <a:ext cx="1270747" cy="480971"/>
          </a:xfrm>
          <a:prstGeom prst="chevron">
            <a:avLst/>
          </a:prstGeom>
          <a:solidFill>
            <a:srgbClr val="7030A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C3B9BB40-3C04-B524-80C4-1E5F34492EA0}"/>
              </a:ext>
            </a:extLst>
          </p:cNvPr>
          <p:cNvSpPr/>
          <p:nvPr/>
        </p:nvSpPr>
        <p:spPr>
          <a:xfrm>
            <a:off x="2041712" y="582130"/>
            <a:ext cx="1270747" cy="480971"/>
          </a:xfrm>
          <a:prstGeom prst="chevron">
            <a:avLst/>
          </a:prstGeom>
          <a:solidFill>
            <a:srgbClr val="7030A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57B1A352-2207-FB0D-59B8-AAB159F7BFF1}"/>
              </a:ext>
            </a:extLst>
          </p:cNvPr>
          <p:cNvSpPr/>
          <p:nvPr/>
        </p:nvSpPr>
        <p:spPr>
          <a:xfrm>
            <a:off x="3102033" y="587083"/>
            <a:ext cx="1270747" cy="480971"/>
          </a:xfrm>
          <a:prstGeom prst="chevron">
            <a:avLst/>
          </a:prstGeom>
          <a:solidFill>
            <a:srgbClr val="7030A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A9944DD2-DD01-23F1-9251-2D5BE0062973}"/>
              </a:ext>
            </a:extLst>
          </p:cNvPr>
          <p:cNvSpPr/>
          <p:nvPr/>
        </p:nvSpPr>
        <p:spPr>
          <a:xfrm>
            <a:off x="4141938" y="584416"/>
            <a:ext cx="1593233" cy="480971"/>
          </a:xfrm>
          <a:prstGeom prst="chevron">
            <a:avLst/>
          </a:prstGeom>
          <a:solidFill>
            <a:srgbClr val="7030A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3" name="Arrow: Chevron 62">
            <a:extLst>
              <a:ext uri="{FF2B5EF4-FFF2-40B4-BE49-F238E27FC236}">
                <a16:creationId xmlns:a16="http://schemas.microsoft.com/office/drawing/2014/main" id="{F0C3E357-33E6-E15A-B741-7EE1831AF77F}"/>
              </a:ext>
            </a:extLst>
          </p:cNvPr>
          <p:cNvSpPr/>
          <p:nvPr/>
        </p:nvSpPr>
        <p:spPr>
          <a:xfrm>
            <a:off x="5518129" y="582129"/>
            <a:ext cx="1427288" cy="480971"/>
          </a:xfrm>
          <a:prstGeom prst="chevron">
            <a:avLst/>
          </a:prstGeom>
          <a:solidFill>
            <a:srgbClr val="7030A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4" name="Arrow: Chevron 63">
            <a:extLst>
              <a:ext uri="{FF2B5EF4-FFF2-40B4-BE49-F238E27FC236}">
                <a16:creationId xmlns:a16="http://schemas.microsoft.com/office/drawing/2014/main" id="{15D19668-A86A-7B37-ED1B-11B2D0C13C53}"/>
              </a:ext>
            </a:extLst>
          </p:cNvPr>
          <p:cNvSpPr/>
          <p:nvPr/>
        </p:nvSpPr>
        <p:spPr>
          <a:xfrm>
            <a:off x="6733233" y="587083"/>
            <a:ext cx="1270747" cy="480971"/>
          </a:xfrm>
          <a:prstGeom prst="chevron">
            <a:avLst/>
          </a:prstGeom>
          <a:solidFill>
            <a:srgbClr val="7030A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339EC8-7F21-9DE9-831A-4A69071733AA}"/>
              </a:ext>
            </a:extLst>
          </p:cNvPr>
          <p:cNvSpPr txBox="1"/>
          <p:nvPr/>
        </p:nvSpPr>
        <p:spPr>
          <a:xfrm>
            <a:off x="1170695" y="717179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Release liner layer </a:t>
            </a:r>
            <a:endParaRPr lang="en-IN" sz="9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062D81-887D-806E-AAB9-D63D4DACE26A}"/>
              </a:ext>
            </a:extLst>
          </p:cNvPr>
          <p:cNvSpPr txBox="1"/>
          <p:nvPr/>
        </p:nvSpPr>
        <p:spPr>
          <a:xfrm>
            <a:off x="2273600" y="713220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Epoxy Primer</a:t>
            </a:r>
            <a:endParaRPr lang="en-IN" sz="9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82D0B3-5419-67BA-24FF-EB494CBAEF0F}"/>
              </a:ext>
            </a:extLst>
          </p:cNvPr>
          <p:cNvSpPr txBox="1"/>
          <p:nvPr/>
        </p:nvSpPr>
        <p:spPr>
          <a:xfrm>
            <a:off x="3333921" y="721335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Fibreglass layer </a:t>
            </a:r>
            <a:endParaRPr lang="en-IN" sz="9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E05EAD-EA6C-3385-D6B5-0ED7BDBE5876}"/>
              </a:ext>
            </a:extLst>
          </p:cNvPr>
          <p:cNvSpPr txBox="1"/>
          <p:nvPr/>
        </p:nvSpPr>
        <p:spPr>
          <a:xfrm>
            <a:off x="4406400" y="73685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Self-healing top coat </a:t>
            </a:r>
            <a:endParaRPr lang="en-IN" sz="9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745F47-BC19-F577-6775-D34DE0EAD6D5}"/>
              </a:ext>
            </a:extLst>
          </p:cNvPr>
          <p:cNvSpPr txBox="1"/>
          <p:nvPr/>
        </p:nvSpPr>
        <p:spPr>
          <a:xfrm>
            <a:off x="5771146" y="735885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solidFill>
                  <a:schemeClr val="bg1"/>
                </a:solidFill>
                <a:latin typeface="Cambira"/>
                <a:ea typeface="Arial Unicode MS"/>
                <a:cs typeface="Arial Unicode MS"/>
              </a:rPr>
              <a:t>Quartz Shield</a:t>
            </a:r>
            <a:r>
              <a:rPr lang="en-IN" sz="9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 layer </a:t>
            </a:r>
            <a:endParaRPr lang="en-IN" sz="9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EA839C-7C59-7309-22B8-E3042CB4CF1B}"/>
              </a:ext>
            </a:extLst>
          </p:cNvPr>
          <p:cNvSpPr txBox="1"/>
          <p:nvPr/>
        </p:nvSpPr>
        <p:spPr>
          <a:xfrm>
            <a:off x="7003955" y="732973"/>
            <a:ext cx="54561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solidFill>
                  <a:schemeClr val="bg1"/>
                </a:solidFill>
                <a:effectLst/>
                <a:latin typeface="Cambira"/>
                <a:ea typeface="Arial Unicode MS"/>
                <a:cs typeface="Arial Unicode MS"/>
              </a:rPr>
              <a:t>Final cap sheet</a:t>
            </a:r>
            <a:endParaRPr lang="en-IN" sz="900" b="1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A80E2C-57F7-0EE5-E431-BAFAF7BD057B}"/>
              </a:ext>
            </a:extLst>
          </p:cNvPr>
          <p:cNvSpPr/>
          <p:nvPr/>
        </p:nvSpPr>
        <p:spPr>
          <a:xfrm>
            <a:off x="1702661" y="1227546"/>
            <a:ext cx="7250303" cy="39171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29A30A-AA43-C570-2475-2A71C6279077}"/>
              </a:ext>
            </a:extLst>
          </p:cNvPr>
          <p:cNvSpPr/>
          <p:nvPr/>
        </p:nvSpPr>
        <p:spPr>
          <a:xfrm>
            <a:off x="1726072" y="4597852"/>
            <a:ext cx="7226891" cy="4414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0B7F6-9AE0-40C3-DB42-DFEAEFA5C99B}"/>
              </a:ext>
            </a:extLst>
          </p:cNvPr>
          <p:cNvSpPr/>
          <p:nvPr/>
        </p:nvSpPr>
        <p:spPr>
          <a:xfrm>
            <a:off x="1710679" y="3858604"/>
            <a:ext cx="7242286" cy="63320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E8C656D-CB8B-6CD1-8FFA-EE930D687368}"/>
              </a:ext>
            </a:extLst>
          </p:cNvPr>
          <p:cNvSpPr/>
          <p:nvPr/>
        </p:nvSpPr>
        <p:spPr>
          <a:xfrm>
            <a:off x="1692256" y="3040356"/>
            <a:ext cx="7260708" cy="7069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8EBDE-3F09-67E2-6C9F-54BF120DC82E}"/>
              </a:ext>
            </a:extLst>
          </p:cNvPr>
          <p:cNvSpPr/>
          <p:nvPr/>
        </p:nvSpPr>
        <p:spPr>
          <a:xfrm>
            <a:off x="1692495" y="2423133"/>
            <a:ext cx="7268488" cy="52887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282F900-F3D7-EC58-647A-06C3551A7CE4}"/>
              </a:ext>
            </a:extLst>
          </p:cNvPr>
          <p:cNvSpPr/>
          <p:nvPr/>
        </p:nvSpPr>
        <p:spPr>
          <a:xfrm>
            <a:off x="1683783" y="1696805"/>
            <a:ext cx="7277200" cy="64496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7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82D290-3ADB-2FC1-3C35-51F2D3B13F54}"/>
              </a:ext>
            </a:extLst>
          </p:cNvPr>
          <p:cNvSpPr txBox="1"/>
          <p:nvPr/>
        </p:nvSpPr>
        <p:spPr>
          <a:xfrm>
            <a:off x="534472" y="-21373"/>
            <a:ext cx="8017098" cy="254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0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Q.3) Explain the proposed synthetic/processing route in detail of your proposed system along with the raw materials required?</a:t>
            </a:r>
            <a:endParaRPr lang="en-IN" sz="1000" dirty="0">
              <a:solidFill>
                <a:srgbClr val="7030A0"/>
              </a:solidFill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03ECB4F8-047C-7769-8477-E503DA2FBF97}"/>
              </a:ext>
            </a:extLst>
          </p:cNvPr>
          <p:cNvSpPr/>
          <p:nvPr/>
        </p:nvSpPr>
        <p:spPr>
          <a:xfrm>
            <a:off x="695459" y="352023"/>
            <a:ext cx="2073498" cy="304800"/>
          </a:xfrm>
          <a:prstGeom prst="flowChartAlternateProcess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1403F-43A8-E63E-F087-7E4D7A0F4FBB}"/>
              </a:ext>
            </a:extLst>
          </p:cNvPr>
          <p:cNvSpPr txBox="1"/>
          <p:nvPr/>
        </p:nvSpPr>
        <p:spPr>
          <a:xfrm>
            <a:off x="721220" y="352023"/>
            <a:ext cx="207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rebuchet MS" panose="020B0603020202020204" pitchFamily="34" charset="0"/>
              </a:rPr>
              <a:t>Raw Materials Needed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B2F8AAD-9F71-C4D2-3790-1D98A847C12D}"/>
              </a:ext>
            </a:extLst>
          </p:cNvPr>
          <p:cNvSpPr/>
          <p:nvPr/>
        </p:nvSpPr>
        <p:spPr>
          <a:xfrm>
            <a:off x="70835" y="775726"/>
            <a:ext cx="3882980" cy="1915959"/>
          </a:xfrm>
          <a:prstGeom prst="wedgeRoundRectCallou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DC481-4C24-8754-1A2D-84ADBC1DA5AA}"/>
              </a:ext>
            </a:extLst>
          </p:cNvPr>
          <p:cNvSpPr txBox="1"/>
          <p:nvPr/>
        </p:nvSpPr>
        <p:spPr>
          <a:xfrm>
            <a:off x="141672" y="811421"/>
            <a:ext cx="379926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latin typeface="Cambira"/>
              </a:rPr>
              <a:t>Release liner: </a:t>
            </a:r>
            <a:r>
              <a:rPr lang="en-IN" sz="1100" dirty="0">
                <a:latin typeface="Cambira"/>
              </a:rPr>
              <a:t>Silicone-coated paper or polymer-based liners. </a:t>
            </a:r>
          </a:p>
          <a:p>
            <a:r>
              <a:rPr lang="en-IN" sz="1100" b="1" dirty="0">
                <a:latin typeface="Cambira"/>
              </a:rPr>
              <a:t>Epoxy Primer: </a:t>
            </a:r>
            <a:r>
              <a:rPr lang="en-IN" sz="1100" dirty="0">
                <a:latin typeface="Cambira"/>
              </a:rPr>
              <a:t>Epoxy resin. Zinc phosphate for anti-corrosion properties. </a:t>
            </a:r>
          </a:p>
          <a:p>
            <a:r>
              <a:rPr lang="en-IN" sz="1100" b="1" dirty="0">
                <a:latin typeface="Cambira"/>
              </a:rPr>
              <a:t>Fiberglass Reinforcement: </a:t>
            </a:r>
            <a:r>
              <a:rPr lang="en-IN" sz="1100" dirty="0">
                <a:latin typeface="Cambira"/>
              </a:rPr>
              <a:t>Fiberglass mat or woven fabric. Resin binder (e.g., polyester or epoxy resin).   </a:t>
            </a:r>
          </a:p>
          <a:p>
            <a:r>
              <a:rPr lang="en-IN" sz="1100" b="1" dirty="0">
                <a:latin typeface="Cambira"/>
              </a:rPr>
              <a:t>Self-Healing Coat: </a:t>
            </a:r>
            <a:r>
              <a:rPr lang="en-IN" sz="1100" dirty="0">
                <a:latin typeface="Cambira"/>
              </a:rPr>
              <a:t>Polyurethane. Healing agents-contained microcapsules such as reactive resin, TiO₂ for thermal activation</a:t>
            </a:r>
          </a:p>
          <a:p>
            <a:r>
              <a:rPr lang="en-IN" sz="1100" b="1" dirty="0">
                <a:latin typeface="Cambira"/>
              </a:rPr>
              <a:t>Quartz Shield Layer: </a:t>
            </a:r>
            <a:r>
              <a:rPr lang="en-IN" sz="1100" dirty="0">
                <a:latin typeface="Cambira"/>
              </a:rPr>
              <a:t>Quartz composites, Fiberglass dioxide for hydrophobic properties </a:t>
            </a:r>
          </a:p>
          <a:p>
            <a:r>
              <a:rPr lang="en-IN" sz="1100" b="1" dirty="0">
                <a:latin typeface="Cambira"/>
              </a:rPr>
              <a:t>Cap Sheet: </a:t>
            </a:r>
            <a:r>
              <a:rPr lang="en-IN" sz="1100" dirty="0">
                <a:latin typeface="Cambira"/>
              </a:rPr>
              <a:t>Durable polymer or protective film.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1FD5F6-C04F-CAAF-66F8-BA5A4F0F7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750" y="3324734"/>
            <a:ext cx="3989510" cy="1681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B7467B-CB4C-E3DF-B8D7-6EDA0D967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22" y="3228148"/>
            <a:ext cx="4018298" cy="1747473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1DE65306-480E-93A0-391A-890D3C727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43703"/>
            <a:ext cx="4114775" cy="155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AA9AD-8BED-E73C-2FE6-BB11B5020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600" y="604411"/>
            <a:ext cx="3198687" cy="928446"/>
          </a:xfrm>
          <a:prstGeom prst="rect">
            <a:avLst/>
          </a:prstGeom>
        </p:spPr>
      </p:pic>
      <p:pic>
        <p:nvPicPr>
          <p:cNvPr id="20" name="Picture 4" descr="Why release liner quality is essential for great graphics - Drytac">
            <a:extLst>
              <a:ext uri="{FF2B5EF4-FFF2-40B4-BE49-F238E27FC236}">
                <a16:creationId xmlns:a16="http://schemas.microsoft.com/office/drawing/2014/main" id="{EA253917-9FD7-3FBC-35A6-DE26B8057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720" y="512931"/>
            <a:ext cx="1414508" cy="10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FA7BAB3-9AA2-C847-24C2-5249936509A1}"/>
              </a:ext>
            </a:extLst>
          </p:cNvPr>
          <p:cNvSpPr/>
          <p:nvPr/>
        </p:nvSpPr>
        <p:spPr>
          <a:xfrm>
            <a:off x="215153" y="3206413"/>
            <a:ext cx="4356848" cy="17995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D28902-7E33-C3E1-3403-28E1DDE2A6F5}"/>
              </a:ext>
            </a:extLst>
          </p:cNvPr>
          <p:cNvSpPr/>
          <p:nvPr/>
        </p:nvSpPr>
        <p:spPr>
          <a:xfrm>
            <a:off x="4887531" y="3196003"/>
            <a:ext cx="4172755" cy="17995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3B585-25BA-7A60-0D23-681018FF2DB1}"/>
              </a:ext>
            </a:extLst>
          </p:cNvPr>
          <p:cNvSpPr/>
          <p:nvPr/>
        </p:nvSpPr>
        <p:spPr>
          <a:xfrm>
            <a:off x="4460382" y="1609066"/>
            <a:ext cx="4172755" cy="15135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02ADC5-2993-F6B0-2B3C-FEB8F2E35172}"/>
              </a:ext>
            </a:extLst>
          </p:cNvPr>
          <p:cNvSpPr/>
          <p:nvPr/>
        </p:nvSpPr>
        <p:spPr>
          <a:xfrm>
            <a:off x="5769735" y="594001"/>
            <a:ext cx="3290551" cy="93130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4D7209-915E-A46F-8488-686EF989BE52}"/>
              </a:ext>
            </a:extLst>
          </p:cNvPr>
          <p:cNvSpPr/>
          <p:nvPr/>
        </p:nvSpPr>
        <p:spPr>
          <a:xfrm>
            <a:off x="4043338" y="576537"/>
            <a:ext cx="1629805" cy="95632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2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F72BA1AC-EAFF-511D-F512-15F74A12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3A621319-EE3C-866A-970F-16B6B63586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0865A-25C9-D5FF-F81D-8A4A85D4F4FA}"/>
              </a:ext>
            </a:extLst>
          </p:cNvPr>
          <p:cNvSpPr txBox="1"/>
          <p:nvPr/>
        </p:nvSpPr>
        <p:spPr>
          <a:xfrm>
            <a:off x="723900" y="17906"/>
            <a:ext cx="8001000" cy="39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9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Q.4) Please specify detailed application technique of the coating (method of application of full system:</a:t>
            </a:r>
            <a:r>
              <a:rPr lang="en-IN" sz="900" dirty="0">
                <a:solidFill>
                  <a:srgbClr val="7030A0"/>
                </a:solidFill>
                <a:latin typeface="Trebuchet MS" panose="020B0603020202020204" pitchFamily="34" charset="0"/>
                <a:ea typeface="Arial" panose="020B0604020202020204" pitchFamily="34" charset="0"/>
              </a:rPr>
              <a:t> </a:t>
            </a:r>
            <a:r>
              <a:rPr lang="en-IN" sz="9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undercoat and topcoat application tools: brush/spray/roller/dip coating etc. and specify the</a:t>
            </a:r>
            <a:r>
              <a:rPr lang="en-IN" sz="900" dirty="0">
                <a:solidFill>
                  <a:srgbClr val="7030A0"/>
                </a:solidFill>
                <a:latin typeface="Trebuchet MS" panose="020B0603020202020204" pitchFamily="34" charset="0"/>
                <a:ea typeface="Arial" panose="020B0604020202020204" pitchFamily="34" charset="0"/>
              </a:rPr>
              <a:t> </a:t>
            </a:r>
            <a:r>
              <a:rPr lang="en-IN" sz="900" b="1" dirty="0">
                <a:solidFill>
                  <a:srgbClr val="7030A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substrate)</a:t>
            </a:r>
            <a:endParaRPr lang="en-IN" sz="900" dirty="0">
              <a:solidFill>
                <a:srgbClr val="7030A0"/>
              </a:solidFill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5CB73468-38DA-10FF-C573-3D6517A2784E}"/>
              </a:ext>
            </a:extLst>
          </p:cNvPr>
          <p:cNvSpPr/>
          <p:nvPr/>
        </p:nvSpPr>
        <p:spPr>
          <a:xfrm>
            <a:off x="45077" y="534511"/>
            <a:ext cx="2189412" cy="2037239"/>
          </a:xfrm>
          <a:prstGeom prst="foldedCorner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3258D186-64FE-31CA-395B-F798BACC3EE6}"/>
              </a:ext>
            </a:extLst>
          </p:cNvPr>
          <p:cNvSpPr/>
          <p:nvPr/>
        </p:nvSpPr>
        <p:spPr>
          <a:xfrm>
            <a:off x="2331080" y="509252"/>
            <a:ext cx="2182969" cy="2037239"/>
          </a:xfrm>
          <a:prstGeom prst="foldedCorner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latin typeface="Cambira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B44FD0F-E7F1-0A45-7708-FA6EB6A5EDC6}"/>
              </a:ext>
            </a:extLst>
          </p:cNvPr>
          <p:cNvSpPr/>
          <p:nvPr/>
        </p:nvSpPr>
        <p:spPr>
          <a:xfrm>
            <a:off x="4608497" y="509252"/>
            <a:ext cx="2182969" cy="2062498"/>
          </a:xfrm>
          <a:prstGeom prst="foldedCorner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6D1D8EBB-4019-2AEB-5229-A11B00449D2E}"/>
              </a:ext>
            </a:extLst>
          </p:cNvPr>
          <p:cNvSpPr/>
          <p:nvPr/>
        </p:nvSpPr>
        <p:spPr>
          <a:xfrm>
            <a:off x="6858000" y="497941"/>
            <a:ext cx="2182969" cy="2073809"/>
          </a:xfrm>
          <a:prstGeom prst="foldedCorner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 dirty="0">
              <a:solidFill>
                <a:schemeClr val="bg1"/>
              </a:solidFill>
              <a:latin typeface="Cambira"/>
            </a:endParaRPr>
          </a:p>
          <a:p>
            <a:endParaRPr lang="en-US" sz="800" b="1" dirty="0">
              <a:solidFill>
                <a:schemeClr val="bg1"/>
              </a:solidFill>
              <a:latin typeface="Cambira"/>
            </a:endParaRPr>
          </a:p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Healing Layer Fabrication</a:t>
            </a:r>
            <a:endParaRPr lang="en-US" sz="800" b="1" dirty="0">
              <a:solidFill>
                <a:schemeClr val="bg1"/>
              </a:solidFill>
              <a:latin typeface="Cambira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Material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Polyurethane matrix with microcapsules containing TiO₂.</a:t>
            </a: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Purpose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Repairs scratches and cracks through thermal activation.</a:t>
            </a: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Tools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</a:t>
            </a:r>
            <a:r>
              <a:rPr lang="en-US" sz="800" b="1" dirty="0">
                <a:solidFill>
                  <a:schemeClr val="bg1"/>
                </a:solidFill>
                <a:latin typeface="Cambira"/>
              </a:rPr>
              <a:t>Spray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Ensures even layer distribution for optimal healing.</a:t>
            </a: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Dip Coating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Suitable for small components needing full coverage.</a:t>
            </a: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Application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</a:t>
            </a:r>
          </a:p>
          <a:p>
            <a:r>
              <a:rPr lang="en-US" sz="800" dirty="0">
                <a:solidFill>
                  <a:schemeClr val="bg1"/>
                </a:solidFill>
                <a:latin typeface="Cambira"/>
              </a:rPr>
              <a:t>Mix microcapsules into the polyurethane matrix.</a:t>
            </a:r>
          </a:p>
          <a:p>
            <a:r>
              <a:rPr lang="en-US" sz="800" dirty="0">
                <a:solidFill>
                  <a:schemeClr val="bg1"/>
                </a:solidFill>
                <a:latin typeface="Cambira"/>
              </a:rPr>
              <a:t>Apply as a uniform layer.</a:t>
            </a:r>
          </a:p>
          <a:p>
            <a:r>
              <a:rPr lang="en-US" sz="800" dirty="0">
                <a:solidFill>
                  <a:schemeClr val="bg1"/>
                </a:solidFill>
                <a:latin typeface="Cambira"/>
              </a:rPr>
              <a:t>Cure thermally or at ambient temperature</a:t>
            </a:r>
          </a:p>
          <a:p>
            <a:r>
              <a:rPr lang="en-US" sz="800" dirty="0">
                <a:solidFill>
                  <a:schemeClr val="bg1"/>
                </a:solidFill>
                <a:latin typeface="Cambira"/>
              </a:rPr>
              <a:t>to activate the self-healing mechanism.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C764F601-9EC1-21EC-123A-F261799E1F5D}"/>
              </a:ext>
            </a:extLst>
          </p:cNvPr>
          <p:cNvSpPr/>
          <p:nvPr/>
        </p:nvSpPr>
        <p:spPr>
          <a:xfrm>
            <a:off x="45076" y="2842816"/>
            <a:ext cx="2182969" cy="2153727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F6DC1087-A9A8-D443-3664-2EE5C5ED027B}"/>
              </a:ext>
            </a:extLst>
          </p:cNvPr>
          <p:cNvSpPr/>
          <p:nvPr/>
        </p:nvSpPr>
        <p:spPr>
          <a:xfrm>
            <a:off x="2331080" y="2842815"/>
            <a:ext cx="2182969" cy="2153728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86744CA0-F27F-12C6-90D1-AB61EB173DF7}"/>
              </a:ext>
            </a:extLst>
          </p:cNvPr>
          <p:cNvSpPr/>
          <p:nvPr/>
        </p:nvSpPr>
        <p:spPr>
          <a:xfrm>
            <a:off x="4629953" y="2842815"/>
            <a:ext cx="2182969" cy="2147287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ambira"/>
              </a:rPr>
              <a:t>.</a:t>
            </a: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4FDD5F70-4506-6D46-1AD0-E53356FCC25C}"/>
              </a:ext>
            </a:extLst>
          </p:cNvPr>
          <p:cNvSpPr/>
          <p:nvPr/>
        </p:nvSpPr>
        <p:spPr>
          <a:xfrm>
            <a:off x="6915948" y="2842327"/>
            <a:ext cx="2182969" cy="2134896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800" dirty="0">
              <a:solidFill>
                <a:schemeClr val="tx1"/>
              </a:solidFill>
              <a:latin typeface="Cambir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EA5DA-D656-C5D9-C427-98A765857B21}"/>
              </a:ext>
            </a:extLst>
          </p:cNvPr>
          <p:cNvSpPr txBox="1"/>
          <p:nvPr/>
        </p:nvSpPr>
        <p:spPr>
          <a:xfrm>
            <a:off x="54315" y="528963"/>
            <a:ext cx="21765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Surface Pre-Treatment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>
                <a:solidFill>
                  <a:schemeClr val="bg1"/>
                </a:solidFill>
                <a:latin typeface="Cambira"/>
              </a:rPr>
              <a:t>Substrate</a:t>
            </a:r>
            <a:r>
              <a:rPr lang="en-IN" sz="900" dirty="0">
                <a:solidFill>
                  <a:schemeClr val="bg1"/>
                </a:solidFill>
                <a:latin typeface="Cambira"/>
              </a:rPr>
              <a:t>: Steel, concrete, or reinforced construction surfaces prone to corrosion.</a:t>
            </a:r>
          </a:p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Treatment: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>
                <a:solidFill>
                  <a:schemeClr val="bg1"/>
                </a:solidFill>
                <a:latin typeface="Cambira"/>
              </a:rPr>
              <a:t>Use </a:t>
            </a:r>
            <a:r>
              <a:rPr lang="en-IN" sz="900" b="1" dirty="0">
                <a:solidFill>
                  <a:schemeClr val="bg1"/>
                </a:solidFill>
                <a:latin typeface="Cambira"/>
              </a:rPr>
              <a:t>sandblasting</a:t>
            </a:r>
            <a:r>
              <a:rPr lang="en-IN" sz="900" dirty="0">
                <a:solidFill>
                  <a:schemeClr val="bg1"/>
                </a:solidFill>
                <a:latin typeface="Cambira"/>
              </a:rPr>
              <a:t> (e.g., silica sandblasting) for rust removal.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>
                <a:solidFill>
                  <a:schemeClr val="bg1"/>
                </a:solidFill>
                <a:latin typeface="Cambira"/>
              </a:rPr>
              <a:t>Use </a:t>
            </a:r>
            <a:r>
              <a:rPr lang="en-IN" sz="900" b="1" dirty="0">
                <a:solidFill>
                  <a:schemeClr val="bg1"/>
                </a:solidFill>
                <a:latin typeface="Cambira"/>
              </a:rPr>
              <a:t>chemical cleaning</a:t>
            </a:r>
            <a:r>
              <a:rPr lang="en-IN" sz="900" dirty="0">
                <a:solidFill>
                  <a:schemeClr val="bg1"/>
                </a:solidFill>
                <a:latin typeface="Cambira"/>
              </a:rPr>
              <a:t> (e.g., trisodium phosphate - TSP) for grease and dirt removal.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>
                <a:solidFill>
                  <a:schemeClr val="bg1"/>
                </a:solidFill>
                <a:latin typeface="Cambira"/>
              </a:rPr>
              <a:t>Condition</a:t>
            </a:r>
            <a:r>
              <a:rPr lang="en-IN" sz="900" dirty="0">
                <a:solidFill>
                  <a:schemeClr val="bg1"/>
                </a:solidFill>
                <a:latin typeface="Cambira"/>
              </a:rPr>
              <a:t>: Ensure surfaces are clean, moisture-free, and prepared for good adhesion.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FD321D-F115-A49D-9D8D-4012FE449D6E}"/>
              </a:ext>
            </a:extLst>
          </p:cNvPr>
          <p:cNvSpPr txBox="1"/>
          <p:nvPr/>
        </p:nvSpPr>
        <p:spPr>
          <a:xfrm>
            <a:off x="1609859" y="1485077"/>
            <a:ext cx="52481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</a:pPr>
            <a:endParaRPr lang="en-IN" sz="900" dirty="0">
              <a:latin typeface="Cambir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6BDB2-0E50-72B6-72DD-CAA4FE803A7F}"/>
              </a:ext>
            </a:extLst>
          </p:cNvPr>
          <p:cNvSpPr txBox="1"/>
          <p:nvPr/>
        </p:nvSpPr>
        <p:spPr>
          <a:xfrm>
            <a:off x="2358984" y="509252"/>
            <a:ext cx="215507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b="1" i="0" u="none" strike="noStrike" dirty="0">
                <a:solidFill>
                  <a:schemeClr val="bg1"/>
                </a:solidFill>
                <a:effectLst/>
                <a:latin typeface="Cambira"/>
              </a:rPr>
              <a:t>Priming (Base Coat)</a:t>
            </a:r>
            <a:endParaRPr lang="en-US" sz="800" dirty="0">
              <a:solidFill>
                <a:schemeClr val="bg1"/>
              </a:solidFill>
              <a:latin typeface="Cambira"/>
            </a:endParaRPr>
          </a:p>
          <a:p>
            <a:pPr rtl="0"/>
            <a:r>
              <a:rPr lang="en-US" sz="800" b="1" i="0" u="none" strike="noStrike" dirty="0">
                <a:solidFill>
                  <a:schemeClr val="bg1"/>
                </a:solidFill>
                <a:effectLst/>
                <a:latin typeface="Cambira"/>
              </a:rPr>
              <a:t>Material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Cambira"/>
              </a:rPr>
              <a:t>: Zinc phosphate epoxy resin primer.</a:t>
            </a:r>
            <a:endParaRPr lang="en-US" sz="800" dirty="0">
              <a:solidFill>
                <a:schemeClr val="bg1"/>
              </a:solidFill>
              <a:latin typeface="Cambira"/>
            </a:endParaRPr>
          </a:p>
          <a:p>
            <a:pPr rtl="0"/>
            <a:r>
              <a:rPr lang="en-US" sz="800" b="1" i="0" u="none" strike="noStrike" dirty="0">
                <a:solidFill>
                  <a:schemeClr val="bg1"/>
                </a:solidFill>
                <a:effectLst/>
                <a:latin typeface="Cambira"/>
              </a:rPr>
              <a:t>Purpose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Cambira"/>
              </a:rPr>
              <a:t>: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 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Cambira"/>
              </a:rPr>
              <a:t>Bonds strongly with the substrate.</a:t>
            </a:r>
            <a:endParaRPr lang="en-US" sz="800" dirty="0">
              <a:solidFill>
                <a:schemeClr val="bg1"/>
              </a:solidFill>
              <a:latin typeface="Cambira"/>
            </a:endParaRPr>
          </a:p>
          <a:p>
            <a:pPr rtl="0"/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Cambira"/>
              </a:rPr>
              <a:t>Provides corrosion protection.</a:t>
            </a:r>
            <a:endParaRPr lang="en-US" sz="800" dirty="0">
              <a:solidFill>
                <a:schemeClr val="bg1"/>
              </a:solidFill>
              <a:latin typeface="Cambira"/>
            </a:endParaRPr>
          </a:p>
          <a:p>
            <a:pPr rtl="0"/>
            <a:r>
              <a:rPr lang="en-US" sz="800" b="1" i="0" u="none" strike="noStrike" dirty="0">
                <a:solidFill>
                  <a:schemeClr val="bg1"/>
                </a:solidFill>
                <a:effectLst/>
                <a:latin typeface="Cambira"/>
              </a:rPr>
              <a:t>Tools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Cambira"/>
              </a:rPr>
              <a:t>: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 </a:t>
            </a:r>
            <a:r>
              <a:rPr lang="en-US" sz="800" b="1" i="0" u="none" strike="noStrike" dirty="0">
                <a:solidFill>
                  <a:schemeClr val="bg1"/>
                </a:solidFill>
                <a:effectLst/>
                <a:latin typeface="Cambira"/>
              </a:rPr>
              <a:t>Brush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Cambira"/>
              </a:rPr>
              <a:t>: For small, detailed areas (e.g., corners).</a:t>
            </a:r>
            <a:endParaRPr lang="en-US" sz="800" dirty="0">
              <a:solidFill>
                <a:schemeClr val="bg1"/>
              </a:solidFill>
              <a:latin typeface="Cambira"/>
            </a:endParaRPr>
          </a:p>
          <a:p>
            <a:pPr rtl="0"/>
            <a:r>
              <a:rPr lang="en-US" sz="800" b="1" i="0" u="none" strike="noStrike" dirty="0">
                <a:solidFill>
                  <a:schemeClr val="bg1"/>
                </a:solidFill>
                <a:effectLst/>
                <a:latin typeface="Cambira"/>
              </a:rPr>
              <a:t>Spray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Cambira"/>
              </a:rPr>
              <a:t>: For large or curved surfaces requiring uniform coverage.</a:t>
            </a:r>
            <a:endParaRPr lang="en-US" sz="800" b="0" dirty="0">
              <a:solidFill>
                <a:schemeClr val="bg1"/>
              </a:solidFill>
              <a:effectLst/>
              <a:latin typeface="Cambira"/>
            </a:endParaRPr>
          </a:p>
          <a:p>
            <a:r>
              <a:rPr lang="en-US" sz="800" b="1" i="0" u="none" strike="noStrike" dirty="0">
                <a:solidFill>
                  <a:schemeClr val="bg1"/>
                </a:solidFill>
                <a:effectLst/>
                <a:latin typeface="Cambira"/>
              </a:rPr>
              <a:t>Roller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Cambira"/>
              </a:rPr>
              <a:t>: For rapid application on flat surfaces like walls or roofs.</a:t>
            </a: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Application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Apply a uniform coat using the selected tool.</a:t>
            </a:r>
          </a:p>
          <a:p>
            <a:r>
              <a:rPr lang="en-US" sz="800" dirty="0">
                <a:solidFill>
                  <a:schemeClr val="bg1"/>
                </a:solidFill>
                <a:latin typeface="Cambira"/>
              </a:rPr>
              <a:t>Cure under ambient or controlled temperature/humidity as recommended</a:t>
            </a:r>
          </a:p>
          <a:p>
            <a:endParaRPr lang="en-US" sz="800" b="0" i="0" u="none" strike="noStrike" dirty="0">
              <a:solidFill>
                <a:schemeClr val="bg1"/>
              </a:solidFill>
              <a:effectLst/>
              <a:latin typeface="Cambir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B7E9E9-3555-21E0-7D45-9E7C6741E7BA}"/>
              </a:ext>
            </a:extLst>
          </p:cNvPr>
          <p:cNvSpPr txBox="1"/>
          <p:nvPr/>
        </p:nvSpPr>
        <p:spPr>
          <a:xfrm>
            <a:off x="4608497" y="526739"/>
            <a:ext cx="218296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Release Liner Placement</a:t>
            </a:r>
            <a:endParaRPr lang="en-US" sz="800" b="1" dirty="0">
              <a:solidFill>
                <a:schemeClr val="bg1"/>
              </a:solidFill>
              <a:latin typeface="Cambira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Material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Silicone-coated paper or polymer-based liner.</a:t>
            </a: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Purpose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Prevents premature adhesion and facilitates easy handling.</a:t>
            </a: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Tools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Manual application (no special tools required).</a:t>
            </a:r>
          </a:p>
          <a:p>
            <a:r>
              <a:rPr lang="en-US" sz="800" b="1" dirty="0">
                <a:solidFill>
                  <a:schemeClr val="bg1"/>
                </a:solidFill>
                <a:latin typeface="Cambira"/>
              </a:rPr>
              <a:t>Application</a:t>
            </a:r>
            <a:r>
              <a:rPr lang="en-US" sz="800" dirty="0">
                <a:solidFill>
                  <a:schemeClr val="bg1"/>
                </a:solidFill>
                <a:latin typeface="Cambira"/>
              </a:rPr>
              <a:t>: Place the liner carefully over the cured primer layer.</a:t>
            </a:r>
          </a:p>
          <a:p>
            <a:r>
              <a:rPr lang="en-US" sz="800" dirty="0">
                <a:solidFill>
                  <a:schemeClr val="bg1"/>
                </a:solidFill>
                <a:latin typeface="Cambira"/>
              </a:rPr>
              <a:t>Ensure no wrinkles or air pockets are present.</a:t>
            </a:r>
          </a:p>
          <a:p>
            <a:r>
              <a:rPr lang="en-US" sz="800" dirty="0">
                <a:solidFill>
                  <a:schemeClr val="bg1"/>
                </a:solidFill>
                <a:latin typeface="Cambira"/>
              </a:rPr>
              <a:t>The liner should peel off cleanly for subsequent layer application.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D9044D-6DF7-6DA8-14A1-1C0CE20D761A}"/>
              </a:ext>
            </a:extLst>
          </p:cNvPr>
          <p:cNvSpPr txBox="1"/>
          <p:nvPr/>
        </p:nvSpPr>
        <p:spPr>
          <a:xfrm>
            <a:off x="42932" y="2842327"/>
            <a:ext cx="2170099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latin typeface="Cambira"/>
              </a:rPr>
              <a:t>Quartz Shield Coating</a:t>
            </a:r>
          </a:p>
          <a:p>
            <a:r>
              <a:rPr lang="en-IN" sz="800" b="1" dirty="0">
                <a:latin typeface="Cambira"/>
              </a:rPr>
              <a:t>Material</a:t>
            </a:r>
            <a:r>
              <a:rPr lang="en-IN" sz="800" dirty="0">
                <a:latin typeface="Cambira"/>
              </a:rPr>
              <a:t>: Quartz composites with fiberglass dioxide.</a:t>
            </a:r>
          </a:p>
          <a:p>
            <a:r>
              <a:rPr lang="en-IN" sz="800" b="1" dirty="0">
                <a:latin typeface="Cambira"/>
              </a:rPr>
              <a:t>Purpose</a:t>
            </a:r>
            <a:r>
              <a:rPr lang="en-IN" sz="800" dirty="0">
                <a:latin typeface="Cambira"/>
              </a:rPr>
              <a:t>: Provides water resistance, microbial protection, and salt/alkali resistance.</a:t>
            </a:r>
          </a:p>
          <a:p>
            <a:r>
              <a:rPr lang="en-IN" sz="800" b="1" dirty="0">
                <a:latin typeface="Cambira"/>
              </a:rPr>
              <a:t>Tools</a:t>
            </a:r>
            <a:r>
              <a:rPr lang="en-IN" sz="800" dirty="0">
                <a:latin typeface="Cambira"/>
              </a:rPr>
              <a:t>: </a:t>
            </a:r>
            <a:r>
              <a:rPr lang="en-IN" sz="800" b="1" dirty="0">
                <a:latin typeface="Cambira"/>
              </a:rPr>
              <a:t>Spray</a:t>
            </a:r>
            <a:r>
              <a:rPr lang="en-IN" sz="800" dirty="0">
                <a:latin typeface="Cambira"/>
              </a:rPr>
              <a:t>: Uniform coverage on complex surfaces.</a:t>
            </a:r>
          </a:p>
          <a:p>
            <a:r>
              <a:rPr lang="en-IN" sz="800" b="1" dirty="0">
                <a:latin typeface="Cambira"/>
              </a:rPr>
              <a:t>Roller</a:t>
            </a:r>
            <a:r>
              <a:rPr lang="en-IN" sz="800" dirty="0">
                <a:latin typeface="Cambira"/>
              </a:rPr>
              <a:t>: Ideal for flat and horizontal surfaces like walls.</a:t>
            </a:r>
          </a:p>
          <a:p>
            <a:r>
              <a:rPr lang="en-IN" sz="800" b="1" dirty="0">
                <a:latin typeface="Cambira"/>
              </a:rPr>
              <a:t>Application</a:t>
            </a:r>
            <a:r>
              <a:rPr lang="en-IN" sz="800" dirty="0">
                <a:latin typeface="Cambira"/>
              </a:rPr>
              <a:t>: Apply the quartz shield layer evenly using the selected tool.</a:t>
            </a:r>
          </a:p>
          <a:p>
            <a:r>
              <a:rPr lang="en-IN" sz="800" dirty="0">
                <a:latin typeface="Cambira"/>
              </a:rPr>
              <a:t>Cure as per manufacturer’s instructions to ensure optimal water resistance.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23D032-A889-5615-A750-5C6235192597}"/>
              </a:ext>
            </a:extLst>
          </p:cNvPr>
          <p:cNvSpPr txBox="1"/>
          <p:nvPr/>
        </p:nvSpPr>
        <p:spPr>
          <a:xfrm>
            <a:off x="2316057" y="2870017"/>
            <a:ext cx="2179749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Cambira"/>
              </a:rPr>
              <a:t>Hydrophobic Topcoat Application</a:t>
            </a:r>
            <a:endParaRPr lang="en-US" sz="800" b="1" dirty="0">
              <a:latin typeface="Cambira"/>
            </a:endParaRPr>
          </a:p>
          <a:p>
            <a:r>
              <a:rPr lang="en-US" sz="800" b="1" dirty="0">
                <a:latin typeface="Cambira"/>
              </a:rPr>
              <a:t>Material</a:t>
            </a:r>
            <a:r>
              <a:rPr lang="en-US" sz="800" dirty="0">
                <a:latin typeface="Cambira"/>
              </a:rPr>
              <a:t>: Hydrophobic quartz composites with advanced additives.</a:t>
            </a:r>
          </a:p>
          <a:p>
            <a:r>
              <a:rPr lang="en-US" sz="800" b="1" dirty="0">
                <a:latin typeface="Cambira"/>
              </a:rPr>
              <a:t>Purpose</a:t>
            </a:r>
            <a:r>
              <a:rPr lang="en-US" sz="800" dirty="0">
                <a:latin typeface="Cambira"/>
              </a:rPr>
              <a:t>: Increases water resistance and protects against environmental abrasion.</a:t>
            </a:r>
          </a:p>
          <a:p>
            <a:r>
              <a:rPr lang="en-US" sz="800" b="1" dirty="0">
                <a:latin typeface="Cambira"/>
              </a:rPr>
              <a:t>Tools</a:t>
            </a:r>
            <a:r>
              <a:rPr lang="en-US" sz="800" dirty="0">
                <a:latin typeface="Cambira"/>
              </a:rPr>
              <a:t>: </a:t>
            </a:r>
            <a:r>
              <a:rPr lang="en-US" sz="800" b="1" dirty="0">
                <a:latin typeface="Cambira"/>
              </a:rPr>
              <a:t>Brush</a:t>
            </a:r>
            <a:r>
              <a:rPr lang="en-US" sz="800" dirty="0">
                <a:latin typeface="Cambira"/>
              </a:rPr>
              <a:t>: For critical areas prone to water penetration.</a:t>
            </a:r>
          </a:p>
          <a:p>
            <a:r>
              <a:rPr lang="en-US" sz="800" b="1" dirty="0">
                <a:latin typeface="Cambira"/>
              </a:rPr>
              <a:t>Spray</a:t>
            </a:r>
            <a:r>
              <a:rPr lang="en-US" sz="800" dirty="0">
                <a:latin typeface="Cambira"/>
              </a:rPr>
              <a:t>: For smooth, non-porous finishes on large surfaces.</a:t>
            </a:r>
          </a:p>
          <a:p>
            <a:r>
              <a:rPr lang="en-US" sz="800" b="1" dirty="0">
                <a:latin typeface="Cambira"/>
              </a:rPr>
              <a:t>Roller</a:t>
            </a:r>
            <a:r>
              <a:rPr lang="en-US" sz="800" dirty="0">
                <a:latin typeface="Cambira"/>
              </a:rPr>
              <a:t>: For fast application on flat horizontal and vertical surfaces.</a:t>
            </a:r>
          </a:p>
          <a:p>
            <a:r>
              <a:rPr lang="en-US" sz="800" b="1" dirty="0">
                <a:latin typeface="Cambira"/>
              </a:rPr>
              <a:t>Application</a:t>
            </a:r>
            <a:r>
              <a:rPr lang="en-US" sz="800" dirty="0">
                <a:latin typeface="Cambira"/>
              </a:rPr>
              <a:t>: Apply the hydrophobic topcoat as the final layer.</a:t>
            </a:r>
          </a:p>
          <a:p>
            <a:r>
              <a:rPr lang="en-US" sz="800" dirty="0">
                <a:latin typeface="Cambira"/>
              </a:rPr>
              <a:t>Allow proper curing as recommended to achieve peak performance.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621A64-3CEE-43DC-DA72-61A35617E295}"/>
              </a:ext>
            </a:extLst>
          </p:cNvPr>
          <p:cNvSpPr txBox="1"/>
          <p:nvPr/>
        </p:nvSpPr>
        <p:spPr>
          <a:xfrm>
            <a:off x="6928826" y="2842327"/>
            <a:ext cx="2075644" cy="1360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tx1"/>
                </a:solidFill>
                <a:latin typeface="Cambira"/>
              </a:rPr>
              <a:t>Tools and Substrate Summary</a:t>
            </a:r>
            <a:endParaRPr lang="en-IN" sz="800" b="1" dirty="0">
              <a:solidFill>
                <a:schemeClr val="tx1"/>
              </a:solidFill>
              <a:latin typeface="Cambira"/>
            </a:endParaRPr>
          </a:p>
          <a:p>
            <a:r>
              <a:rPr lang="en-IN" sz="800" b="1" dirty="0">
                <a:solidFill>
                  <a:schemeClr val="tx1"/>
                </a:solidFill>
                <a:latin typeface="Cambira"/>
              </a:rPr>
              <a:t>Undercoat Tools</a:t>
            </a:r>
            <a:r>
              <a:rPr lang="en-IN" sz="800" dirty="0">
                <a:solidFill>
                  <a:schemeClr val="tx1"/>
                </a:solidFill>
                <a:latin typeface="Cambira"/>
              </a:rPr>
              <a:t>: Brush, spray, roller (based on surface size and complexity).</a:t>
            </a:r>
          </a:p>
          <a:p>
            <a:r>
              <a:rPr lang="en-IN" sz="800" b="1" dirty="0">
                <a:solidFill>
                  <a:schemeClr val="tx1"/>
                </a:solidFill>
                <a:latin typeface="Cambira"/>
              </a:rPr>
              <a:t>Topcoat Tools</a:t>
            </a:r>
            <a:r>
              <a:rPr lang="en-IN" sz="800" dirty="0">
                <a:solidFill>
                  <a:schemeClr val="tx1"/>
                </a:solidFill>
                <a:latin typeface="Cambira"/>
              </a:rPr>
              <a:t>: Brush, spray, roller, or dip coating for desired finish.</a:t>
            </a:r>
          </a:p>
          <a:p>
            <a:r>
              <a:rPr lang="en-IN" sz="800" b="1" dirty="0">
                <a:solidFill>
                  <a:schemeClr val="tx1"/>
                </a:solidFill>
                <a:latin typeface="Cambira"/>
              </a:rPr>
              <a:t>Suitable Substrates</a:t>
            </a:r>
            <a:r>
              <a:rPr lang="en-IN" sz="800" dirty="0">
                <a:solidFill>
                  <a:schemeClr val="tx1"/>
                </a:solidFill>
                <a:latin typeface="Cambira"/>
              </a:rPr>
              <a:t>: Metal (e.g., steel, aluminium), concrete, or other solid materials exposed to environmental degradation and corrosion.</a:t>
            </a:r>
          </a:p>
          <a:p>
            <a:pPr>
              <a:lnSpc>
                <a:spcPct val="115000"/>
              </a:lnSpc>
            </a:pPr>
            <a:endParaRPr lang="en-IN" sz="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D46167-4171-1929-36F2-14719CF7FB8A}"/>
              </a:ext>
            </a:extLst>
          </p:cNvPr>
          <p:cNvSpPr txBox="1"/>
          <p:nvPr/>
        </p:nvSpPr>
        <p:spPr>
          <a:xfrm>
            <a:off x="4617074" y="2858066"/>
            <a:ext cx="236971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Cambira"/>
              </a:rPr>
              <a:t>End Cap Sheet Covering</a:t>
            </a:r>
            <a:endParaRPr lang="en-US" sz="800" b="1" dirty="0">
              <a:solidFill>
                <a:schemeClr val="tx1"/>
              </a:solidFill>
              <a:latin typeface="Cambira"/>
            </a:endParaRPr>
          </a:p>
          <a:p>
            <a:r>
              <a:rPr lang="en-US" sz="800" b="1" dirty="0">
                <a:solidFill>
                  <a:schemeClr val="tx1"/>
                </a:solidFill>
                <a:latin typeface="Cambira"/>
              </a:rPr>
              <a:t>Material</a:t>
            </a:r>
            <a:r>
              <a:rPr lang="en-US" sz="800" dirty="0">
                <a:solidFill>
                  <a:schemeClr val="tx1"/>
                </a:solidFill>
                <a:latin typeface="Cambira"/>
              </a:rPr>
              <a:t>: Durable protective sheet or film.</a:t>
            </a:r>
          </a:p>
          <a:p>
            <a:r>
              <a:rPr lang="en-US" sz="800" b="1" dirty="0">
                <a:solidFill>
                  <a:schemeClr val="tx1"/>
                </a:solidFill>
                <a:latin typeface="Cambira"/>
              </a:rPr>
              <a:t>Purpose</a:t>
            </a:r>
            <a:r>
              <a:rPr lang="en-US" sz="800" dirty="0">
                <a:solidFill>
                  <a:schemeClr val="tx1"/>
                </a:solidFill>
                <a:latin typeface="Cambira"/>
              </a:rPr>
              <a:t>: Protects the coating layers during handling, transport, and storage.</a:t>
            </a:r>
          </a:p>
          <a:p>
            <a:r>
              <a:rPr lang="en-US" sz="800" b="1" dirty="0">
                <a:solidFill>
                  <a:schemeClr val="tx1"/>
                </a:solidFill>
                <a:latin typeface="Cambira"/>
              </a:rPr>
              <a:t>Tools</a:t>
            </a:r>
            <a:r>
              <a:rPr lang="en-US" sz="800" dirty="0">
                <a:solidFill>
                  <a:schemeClr val="tx1"/>
                </a:solidFill>
                <a:latin typeface="Cambira"/>
              </a:rPr>
              <a:t>: Manual hand overlay (no special tools required).</a:t>
            </a:r>
          </a:p>
          <a:p>
            <a:r>
              <a:rPr lang="en-US" sz="800" b="1" dirty="0">
                <a:solidFill>
                  <a:schemeClr val="tx1"/>
                </a:solidFill>
                <a:latin typeface="Cambira"/>
              </a:rPr>
              <a:t>Application</a:t>
            </a:r>
            <a:r>
              <a:rPr lang="en-US" sz="800" dirty="0">
                <a:solidFill>
                  <a:schemeClr val="tx1"/>
                </a:solidFill>
                <a:latin typeface="Cambira"/>
              </a:rPr>
              <a:t>: Cover the fully cured layers with the cap sheet.</a:t>
            </a:r>
          </a:p>
          <a:p>
            <a:r>
              <a:rPr lang="en-US" sz="800" dirty="0">
                <a:solidFill>
                  <a:schemeClr val="tx1"/>
                </a:solidFill>
                <a:latin typeface="Cambira"/>
              </a:rPr>
              <a:t>Remove easily during the final installation step</a:t>
            </a:r>
            <a:endParaRPr lang="en-IN" sz="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72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79546-E35F-3715-45EC-0CB2F04AD75D}"/>
              </a:ext>
            </a:extLst>
          </p:cNvPr>
          <p:cNvSpPr txBox="1"/>
          <p:nvPr/>
        </p:nvSpPr>
        <p:spPr>
          <a:xfrm>
            <a:off x="534473" y="78209"/>
            <a:ext cx="8545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rgbClr val="7030A0"/>
                </a:solidFill>
                <a:latin typeface="Cambira"/>
              </a:rPr>
              <a:t>Q.5) What can be the challenges that you might face during the development for your coating system and their possible solutions?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6E79B770-D43D-3A10-F000-ACB7F50D6176}"/>
              </a:ext>
            </a:extLst>
          </p:cNvPr>
          <p:cNvSpPr/>
          <p:nvPr/>
        </p:nvSpPr>
        <p:spPr>
          <a:xfrm>
            <a:off x="77280" y="637504"/>
            <a:ext cx="2163651" cy="1781846"/>
          </a:xfrm>
          <a:prstGeom prst="round1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22477825-7A67-722D-4FA2-EA7723E8A1FA}"/>
              </a:ext>
            </a:extLst>
          </p:cNvPr>
          <p:cNvSpPr/>
          <p:nvPr/>
        </p:nvSpPr>
        <p:spPr>
          <a:xfrm>
            <a:off x="2347187" y="637504"/>
            <a:ext cx="2163651" cy="1781846"/>
          </a:xfrm>
          <a:prstGeom prst="round1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BBA25E98-4C6B-C77D-5114-A90D89D381F5}"/>
              </a:ext>
            </a:extLst>
          </p:cNvPr>
          <p:cNvSpPr/>
          <p:nvPr/>
        </p:nvSpPr>
        <p:spPr>
          <a:xfrm>
            <a:off x="4618152" y="637504"/>
            <a:ext cx="2163651" cy="1781846"/>
          </a:xfrm>
          <a:prstGeom prst="round1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551D68E1-32B0-3831-87F0-E4B9F46D96B8}"/>
              </a:ext>
            </a:extLst>
          </p:cNvPr>
          <p:cNvSpPr/>
          <p:nvPr/>
        </p:nvSpPr>
        <p:spPr>
          <a:xfrm>
            <a:off x="6914875" y="637504"/>
            <a:ext cx="2163651" cy="1781846"/>
          </a:xfrm>
          <a:prstGeom prst="round1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593DCE7A-1B7B-5F30-8578-F9409AFBABD7}"/>
              </a:ext>
            </a:extLst>
          </p:cNvPr>
          <p:cNvSpPr/>
          <p:nvPr/>
        </p:nvSpPr>
        <p:spPr>
          <a:xfrm>
            <a:off x="84789" y="2726300"/>
            <a:ext cx="2163651" cy="1781846"/>
          </a:xfrm>
          <a:prstGeom prst="round1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332D4F31-3AF1-12D5-7F9D-89501F89E8C1}"/>
              </a:ext>
            </a:extLst>
          </p:cNvPr>
          <p:cNvSpPr/>
          <p:nvPr/>
        </p:nvSpPr>
        <p:spPr>
          <a:xfrm>
            <a:off x="2363276" y="2732424"/>
            <a:ext cx="2163651" cy="1781846"/>
          </a:xfrm>
          <a:prstGeom prst="round1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8E73F57E-2AF2-D6AD-7DF9-AEF8E42C753C}"/>
              </a:ext>
            </a:extLst>
          </p:cNvPr>
          <p:cNvSpPr/>
          <p:nvPr/>
        </p:nvSpPr>
        <p:spPr>
          <a:xfrm>
            <a:off x="4647132" y="2732424"/>
            <a:ext cx="2163651" cy="1781846"/>
          </a:xfrm>
          <a:prstGeom prst="round1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id="{EBAD2B9C-F2A3-D142-0F01-C71D76CDCB93}"/>
              </a:ext>
            </a:extLst>
          </p:cNvPr>
          <p:cNvSpPr/>
          <p:nvPr/>
        </p:nvSpPr>
        <p:spPr>
          <a:xfrm>
            <a:off x="6928837" y="2732424"/>
            <a:ext cx="2163651" cy="1781846"/>
          </a:xfrm>
          <a:prstGeom prst="round1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C503C-804F-077A-3439-FC8C21ADABA4}"/>
              </a:ext>
            </a:extLst>
          </p:cNvPr>
          <p:cNvSpPr txBox="1"/>
          <p:nvPr/>
        </p:nvSpPr>
        <p:spPr>
          <a:xfrm>
            <a:off x="65474" y="633833"/>
            <a:ext cx="2281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ambira"/>
              </a:rPr>
              <a:t>Material Compatibility</a:t>
            </a:r>
            <a:endParaRPr lang="en-US" sz="1000" dirty="0">
              <a:latin typeface="Cambira"/>
            </a:endParaRPr>
          </a:p>
          <a:p>
            <a:r>
              <a:rPr lang="en-US" sz="1000" b="1" dirty="0">
                <a:latin typeface="Cambira"/>
              </a:rPr>
              <a:t>Challenge</a:t>
            </a:r>
            <a:r>
              <a:rPr lang="en-US" sz="1000" dirty="0">
                <a:latin typeface="Cambira"/>
              </a:rPr>
              <a:t>: Ensuring perfect bonding between layers to prevent delamination.</a:t>
            </a:r>
          </a:p>
          <a:p>
            <a:r>
              <a:rPr lang="en-US" sz="1000" b="1" dirty="0">
                <a:latin typeface="Cambira"/>
              </a:rPr>
              <a:t>Solutions</a:t>
            </a:r>
            <a:r>
              <a:rPr lang="en-US" sz="1000" dirty="0"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Conduct adhesion tests (e.g., cross-cut, pull-off).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Use silane coupling agents for improved interlayer bonding.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Optimize curing schedules for temperature and humidity control.</a:t>
            </a:r>
          </a:p>
          <a:p>
            <a:endParaRPr lang="en-IN" sz="1000" dirty="0">
              <a:latin typeface="Cambir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4382D-F45F-F205-4E77-13153E7B842B}"/>
              </a:ext>
            </a:extLst>
          </p:cNvPr>
          <p:cNvSpPr txBox="1"/>
          <p:nvPr/>
        </p:nvSpPr>
        <p:spPr>
          <a:xfrm>
            <a:off x="4572000" y="648959"/>
            <a:ext cx="23235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ambira"/>
              </a:rPr>
              <a:t>Efficiency in Self-Healing</a:t>
            </a:r>
            <a:endParaRPr lang="en-US" sz="1000" dirty="0">
              <a:latin typeface="Cambira"/>
            </a:endParaRPr>
          </a:p>
          <a:p>
            <a:r>
              <a:rPr lang="en-US" sz="1000" b="1" dirty="0">
                <a:latin typeface="Cambira"/>
              </a:rPr>
              <a:t>Challenge</a:t>
            </a:r>
            <a:r>
              <a:rPr lang="en-US" sz="1000" dirty="0">
                <a:latin typeface="Cambira"/>
              </a:rPr>
              <a:t>: Maintaining reliable self-healing under varying conditions.</a:t>
            </a:r>
          </a:p>
          <a:p>
            <a:r>
              <a:rPr lang="en-US" sz="1000" b="1" dirty="0">
                <a:latin typeface="Cambira"/>
              </a:rPr>
              <a:t>Solutions</a:t>
            </a:r>
            <a:r>
              <a:rPr lang="en-US" sz="1000" dirty="0"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Optimize microcapsule formulation for controlled agent release.</a:t>
            </a:r>
          </a:p>
          <a:p>
            <a:r>
              <a:rPr lang="en-US" sz="1000" dirty="0">
                <a:latin typeface="Cambira"/>
              </a:rPr>
              <a:t>Test under real-world stimuli like temperature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Use advanced encapsulation for long-term durability.</a:t>
            </a:r>
          </a:p>
          <a:p>
            <a:endParaRPr lang="en-IN" sz="1000" dirty="0">
              <a:latin typeface="Cambir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58D48-E1FB-7EE1-DABC-AE61F76CFB03}"/>
              </a:ext>
            </a:extLst>
          </p:cNvPr>
          <p:cNvSpPr txBox="1"/>
          <p:nvPr/>
        </p:nvSpPr>
        <p:spPr>
          <a:xfrm>
            <a:off x="2347187" y="2743879"/>
            <a:ext cx="2269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ambira"/>
              </a:rPr>
              <a:t>Complex Application Process</a:t>
            </a:r>
            <a:endParaRPr lang="en-US" sz="1000" dirty="0">
              <a:latin typeface="Cambira"/>
            </a:endParaRPr>
          </a:p>
          <a:p>
            <a:r>
              <a:rPr lang="en-US" sz="1000" b="1" dirty="0">
                <a:latin typeface="Cambira"/>
              </a:rPr>
              <a:t>Challenge</a:t>
            </a:r>
            <a:r>
              <a:rPr lang="en-US" sz="1000" dirty="0">
                <a:latin typeface="Cambira"/>
              </a:rPr>
              <a:t>: Achieving consistent thickness and quality across multiple layers.</a:t>
            </a:r>
          </a:p>
          <a:p>
            <a:r>
              <a:rPr lang="en-US" sz="1000" b="1" dirty="0">
                <a:latin typeface="Cambira"/>
              </a:rPr>
              <a:t>Solutions</a:t>
            </a:r>
            <a:r>
              <a:rPr lang="en-US" sz="1000" dirty="0"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Use spray guns or robotic applicators for uniform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Implement quality checks for thickness and surface uniformity.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Train teams or automate processes to minimize errors.</a:t>
            </a:r>
          </a:p>
          <a:p>
            <a:endParaRPr lang="en-IN" sz="1000" dirty="0">
              <a:latin typeface="Cambir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54401-5AF3-C735-86AC-6FB851CCB893}"/>
              </a:ext>
            </a:extLst>
          </p:cNvPr>
          <p:cNvSpPr txBox="1"/>
          <p:nvPr/>
        </p:nvSpPr>
        <p:spPr>
          <a:xfrm>
            <a:off x="6928837" y="2743879"/>
            <a:ext cx="2163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ambira"/>
              </a:rPr>
              <a:t>Market Acceptance</a:t>
            </a:r>
            <a:endParaRPr lang="en-US" sz="1000" dirty="0">
              <a:latin typeface="Cambira"/>
            </a:endParaRPr>
          </a:p>
          <a:p>
            <a:r>
              <a:rPr lang="en-US" sz="1000" b="1" dirty="0">
                <a:latin typeface="Cambira"/>
              </a:rPr>
              <a:t>Challenge</a:t>
            </a:r>
            <a:r>
              <a:rPr lang="en-US" sz="1000" dirty="0">
                <a:latin typeface="Cambira"/>
              </a:rPr>
              <a:t>: Convincing stakeholders      to adopt new technology.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latin typeface="Cambira"/>
              </a:rPr>
              <a:t>Solutions</a:t>
            </a:r>
            <a:r>
              <a:rPr lang="en-US" sz="1000" dirty="0"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Highlight benefits through pilot projects and demonstrations.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Emphasize long-term advantages over traditional methods.</a:t>
            </a:r>
          </a:p>
          <a:p>
            <a:endParaRPr lang="en-IN" sz="1000" dirty="0">
              <a:latin typeface="Cambir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DE4C0-DF14-25B3-DE72-532E1C315E38}"/>
              </a:ext>
            </a:extLst>
          </p:cNvPr>
          <p:cNvSpPr txBox="1"/>
          <p:nvPr/>
        </p:nvSpPr>
        <p:spPr>
          <a:xfrm>
            <a:off x="2324111" y="648959"/>
            <a:ext cx="22248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High Initial Costs</a:t>
            </a:r>
            <a:endParaRPr lang="en-US" sz="1000" dirty="0">
              <a:solidFill>
                <a:schemeClr val="bg1"/>
              </a:solidFill>
              <a:latin typeface="Cambira"/>
            </a:endParaRPr>
          </a:p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Challenge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: Expensive materials and processes increase upfront costs.</a:t>
            </a:r>
          </a:p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Solutions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Cambira"/>
              </a:rPr>
              <a:t>Bulk procure materials to reduce expenses.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Cambira"/>
              </a:rPr>
              <a:t>Develop cost-effective alternatives (e.g., recycled quartz).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Cambira"/>
              </a:rPr>
              <a:t>Highlight long-term savings through reduced maintenance.</a:t>
            </a:r>
          </a:p>
          <a:p>
            <a:endParaRPr lang="en-IN" sz="1000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466DA0-2B40-9983-B96D-C35935256F40}"/>
              </a:ext>
            </a:extLst>
          </p:cNvPr>
          <p:cNvSpPr txBox="1"/>
          <p:nvPr/>
        </p:nvSpPr>
        <p:spPr>
          <a:xfrm>
            <a:off x="6873030" y="677132"/>
            <a:ext cx="22130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Durability in Harsh Environments</a:t>
            </a:r>
            <a:endParaRPr lang="en-IN" sz="1000" dirty="0">
              <a:solidFill>
                <a:schemeClr val="bg1"/>
              </a:solidFill>
              <a:latin typeface="Cambira"/>
            </a:endParaRPr>
          </a:p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Challenge</a:t>
            </a:r>
            <a:r>
              <a:rPr lang="en-IN" sz="1000" dirty="0">
                <a:solidFill>
                  <a:schemeClr val="bg1"/>
                </a:solidFill>
                <a:latin typeface="Cambira"/>
              </a:rPr>
              <a:t>: Ensuring performance in UV, humidity, and chemical exposure.</a:t>
            </a:r>
          </a:p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Solutions</a:t>
            </a:r>
            <a:r>
              <a:rPr lang="en-IN" sz="1000" dirty="0">
                <a:solidFill>
                  <a:schemeClr val="bg1"/>
                </a:solidFill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Cambira"/>
              </a:rPr>
              <a:t>Add UV stabilizers and corrosion inhibitors.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Cambira"/>
              </a:rPr>
              <a:t>Perform accelerated aging tests (e.g., UV, salt spray).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Cambira"/>
              </a:rPr>
              <a:t>Use sacrificial layers for extreme conditions.</a:t>
            </a:r>
          </a:p>
          <a:p>
            <a:endParaRPr lang="en-IN" sz="1000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A9A975-3C51-B338-C5EA-BD28D56D38C2}"/>
              </a:ext>
            </a:extLst>
          </p:cNvPr>
          <p:cNvSpPr txBox="1"/>
          <p:nvPr/>
        </p:nvSpPr>
        <p:spPr>
          <a:xfrm>
            <a:off x="35425" y="2737440"/>
            <a:ext cx="22377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Surface Preparation Issues</a:t>
            </a:r>
            <a:endParaRPr lang="en-US" sz="1000" dirty="0">
              <a:solidFill>
                <a:schemeClr val="bg1"/>
              </a:solidFill>
              <a:latin typeface="Cambira"/>
            </a:endParaRPr>
          </a:p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Challenge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: Ensuring clean, prepared substrates for optimal adhesion.</a:t>
            </a:r>
          </a:p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Solutions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Cambira"/>
              </a:rPr>
              <a:t>Use sandblasting for rust and TSP cleaning for contaminants.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Cambira"/>
              </a:rPr>
              <a:t>Verify surface readiness with roughness measurements.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Cambira"/>
              </a:rPr>
              <a:t>Train teams to maintain surface preparation standards.</a:t>
            </a:r>
          </a:p>
          <a:p>
            <a:endParaRPr lang="en-IN" sz="1000" dirty="0">
              <a:solidFill>
                <a:schemeClr val="bg1"/>
              </a:solidFill>
              <a:latin typeface="Cambir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81CABD-06EC-4043-453C-906CEDE77AAA}"/>
              </a:ext>
            </a:extLst>
          </p:cNvPr>
          <p:cNvSpPr txBox="1"/>
          <p:nvPr/>
        </p:nvSpPr>
        <p:spPr>
          <a:xfrm>
            <a:off x="4617075" y="2739857"/>
            <a:ext cx="22130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Environmental Issues</a:t>
            </a:r>
            <a:endParaRPr lang="en-IN" sz="1000" dirty="0">
              <a:solidFill>
                <a:schemeClr val="bg1"/>
              </a:solidFill>
              <a:latin typeface="Cambira"/>
            </a:endParaRPr>
          </a:p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Challenge</a:t>
            </a:r>
            <a:r>
              <a:rPr lang="en-IN" sz="1000" dirty="0">
                <a:solidFill>
                  <a:schemeClr val="bg1"/>
                </a:solidFill>
                <a:latin typeface="Cambira"/>
              </a:rPr>
              <a:t>: Reducing VOC emissions and material waste.</a:t>
            </a:r>
          </a:p>
          <a:p>
            <a:r>
              <a:rPr lang="en-IN" sz="1000" b="1" dirty="0">
                <a:solidFill>
                  <a:schemeClr val="bg1"/>
                </a:solidFill>
                <a:latin typeface="Cambira"/>
              </a:rPr>
              <a:t>Solutions</a:t>
            </a:r>
            <a:r>
              <a:rPr lang="en-IN" sz="1000" dirty="0">
                <a:solidFill>
                  <a:schemeClr val="bg1"/>
                </a:solidFill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Cambira"/>
              </a:rPr>
              <a:t>Use low-VOC, water-based formulations.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Cambira"/>
              </a:rPr>
              <a:t>Make materials recyclable or biodegradable.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Cambira"/>
              </a:rPr>
              <a:t>Optimize processes to minimize overspray and waste.</a:t>
            </a:r>
          </a:p>
          <a:p>
            <a:endParaRPr lang="en-IN" sz="1000" dirty="0">
              <a:solidFill>
                <a:schemeClr val="bg1"/>
              </a:solidFill>
              <a:latin typeface="Cambira"/>
            </a:endParaRPr>
          </a:p>
        </p:txBody>
      </p:sp>
    </p:spTree>
    <p:extLst>
      <p:ext uri="{BB962C8B-B14F-4D97-AF65-F5344CB8AC3E}">
        <p14:creationId xmlns:p14="http://schemas.microsoft.com/office/powerpoint/2010/main" val="52933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>
          <a:extLst>
            <a:ext uri="{FF2B5EF4-FFF2-40B4-BE49-F238E27FC236}">
              <a16:creationId xmlns:a16="http://schemas.microsoft.com/office/drawing/2014/main" id="{92B97155-BF02-94E8-B0D0-A027783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2" descr="Graphic depicting the prototype manufacturing process with five key steps: Conceptualization and Design, Material Selection, Rapid Prototyping, Testing, Iteration, and Refinement, and Assembly and Integration. Each step is represented by a circular icon connected by dashed lines.">
            <a:extLst>
              <a:ext uri="{FF2B5EF4-FFF2-40B4-BE49-F238E27FC236}">
                <a16:creationId xmlns:a16="http://schemas.microsoft.com/office/drawing/2014/main" id="{2975072A-D0B8-F90D-FBBB-1E9E3B545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BAAED-F150-FEEE-DDB2-AA75A1C72BB9}"/>
              </a:ext>
            </a:extLst>
          </p:cNvPr>
          <p:cNvSpPr txBox="1"/>
          <p:nvPr/>
        </p:nvSpPr>
        <p:spPr>
          <a:xfrm>
            <a:off x="529107" y="84648"/>
            <a:ext cx="8390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rgbClr val="7030A0"/>
                </a:solidFill>
                <a:latin typeface="Cambira"/>
              </a:rPr>
              <a:t>Q.6) What are the boundary conditions of the product (please specify conditions under which it will work and where it will not work)</a:t>
            </a: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AA2B7CCB-D4D2-F137-70A8-9EB59BD7BFAF}"/>
              </a:ext>
            </a:extLst>
          </p:cNvPr>
          <p:cNvSpPr/>
          <p:nvPr/>
        </p:nvSpPr>
        <p:spPr>
          <a:xfrm>
            <a:off x="90151" y="663262"/>
            <a:ext cx="1639905" cy="1687132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139EB3A2-F561-0CB3-FAD6-7DA2832E5425}"/>
              </a:ext>
            </a:extLst>
          </p:cNvPr>
          <p:cNvSpPr/>
          <p:nvPr/>
        </p:nvSpPr>
        <p:spPr>
          <a:xfrm>
            <a:off x="1866486" y="663262"/>
            <a:ext cx="1798606" cy="1756088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3E32D96E-0268-0FAC-C9B4-389E31983CEE}"/>
              </a:ext>
            </a:extLst>
          </p:cNvPr>
          <p:cNvSpPr/>
          <p:nvPr/>
        </p:nvSpPr>
        <p:spPr>
          <a:xfrm>
            <a:off x="3793770" y="663262"/>
            <a:ext cx="1704305" cy="1687132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35C14040-025F-D1B3-C7CC-796F8D1641A0}"/>
              </a:ext>
            </a:extLst>
          </p:cNvPr>
          <p:cNvSpPr/>
          <p:nvPr/>
        </p:nvSpPr>
        <p:spPr>
          <a:xfrm>
            <a:off x="5634505" y="663262"/>
            <a:ext cx="1629178" cy="168713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488BF31-5C7A-F6A0-E465-C5D0D73FEA36}"/>
              </a:ext>
            </a:extLst>
          </p:cNvPr>
          <p:cNvSpPr/>
          <p:nvPr/>
        </p:nvSpPr>
        <p:spPr>
          <a:xfrm>
            <a:off x="7424670" y="671011"/>
            <a:ext cx="1629178" cy="1687132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A0029EC8-D0F8-BC33-15AD-EAE85943491C}"/>
              </a:ext>
            </a:extLst>
          </p:cNvPr>
          <p:cNvSpPr/>
          <p:nvPr/>
        </p:nvSpPr>
        <p:spPr>
          <a:xfrm>
            <a:off x="90151" y="3153178"/>
            <a:ext cx="1639905" cy="168713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5C5061C1-F92F-17F4-F787-40E0FC662DFC}"/>
              </a:ext>
            </a:extLst>
          </p:cNvPr>
          <p:cNvSpPr/>
          <p:nvPr/>
        </p:nvSpPr>
        <p:spPr>
          <a:xfrm>
            <a:off x="1891044" y="3153178"/>
            <a:ext cx="1639905" cy="1687132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76A72DAD-C095-59F9-D101-5FB64D105E48}"/>
              </a:ext>
            </a:extLst>
          </p:cNvPr>
          <p:cNvSpPr/>
          <p:nvPr/>
        </p:nvSpPr>
        <p:spPr>
          <a:xfrm>
            <a:off x="3752047" y="3153178"/>
            <a:ext cx="1639905" cy="168713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A96998BF-9520-0DEB-3BFC-5358F7CB8A63}"/>
              </a:ext>
            </a:extLst>
          </p:cNvPr>
          <p:cNvSpPr/>
          <p:nvPr/>
        </p:nvSpPr>
        <p:spPr>
          <a:xfrm>
            <a:off x="5610895" y="3153178"/>
            <a:ext cx="1639905" cy="1687132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C2A80DE0-8245-F0AC-832E-6285034CF28B}"/>
              </a:ext>
            </a:extLst>
          </p:cNvPr>
          <p:cNvSpPr/>
          <p:nvPr/>
        </p:nvSpPr>
        <p:spPr>
          <a:xfrm>
            <a:off x="7413943" y="3153178"/>
            <a:ext cx="1639905" cy="168713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E2835-FF2F-E88B-D817-B61C7FB1A275}"/>
              </a:ext>
            </a:extLst>
          </p:cNvPr>
          <p:cNvSpPr txBox="1"/>
          <p:nvPr/>
        </p:nvSpPr>
        <p:spPr>
          <a:xfrm>
            <a:off x="2438400" y="336396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Conditions Under Which the Coating Will Function</a:t>
            </a:r>
            <a:endParaRPr lang="en-IN" sz="1300" b="1" u="sng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96619B-9174-29DB-21EA-8074A2782A69}"/>
              </a:ext>
            </a:extLst>
          </p:cNvPr>
          <p:cNvSpPr txBox="1"/>
          <p:nvPr/>
        </p:nvSpPr>
        <p:spPr>
          <a:xfrm>
            <a:off x="90151" y="681438"/>
            <a:ext cx="1506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Temperature Range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Cambira"/>
              </a:rPr>
              <a:t>Optimal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: 0°C to 70°C; self-healing activates through thermal stimuli.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00C95BB3-A861-475E-1055-EA1B07D80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739" y="651752"/>
            <a:ext cx="1774048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Environmental Exposure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UV Resistance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: Stabilizers prevent UV degradation.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Water Resistance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: Quartz Shield and hydrophobic layers offer superior moisture protection.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Corrosion Resistance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: Zinc phosphate primer forms a sacrificial anti-corrosion layer.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42EA0-3E13-B2CD-BC11-F747AF232C0A}"/>
              </a:ext>
            </a:extLst>
          </p:cNvPr>
          <p:cNvSpPr txBox="1"/>
          <p:nvPr/>
        </p:nvSpPr>
        <p:spPr>
          <a:xfrm>
            <a:off x="5634505" y="658191"/>
            <a:ext cx="17205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Cambira"/>
              </a:rPr>
              <a:t>Substrate Types</a:t>
            </a:r>
            <a:r>
              <a:rPr lang="en-US" sz="1000" dirty="0"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Works effectively on </a:t>
            </a:r>
            <a:r>
              <a:rPr lang="en-US" sz="1000" b="1" dirty="0">
                <a:latin typeface="Cambira"/>
              </a:rPr>
              <a:t>concrete, metal, and non-porous substrates</a:t>
            </a:r>
            <a:r>
              <a:rPr lang="en-US" sz="1000" dirty="0">
                <a:latin typeface="Cambira"/>
              </a:rPr>
              <a:t> after proper surface preparation (sandblasting/chemical cleaning).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9DCACF-5ABB-DBF6-31BD-F32BA48826E0}"/>
              </a:ext>
            </a:extLst>
          </p:cNvPr>
          <p:cNvSpPr txBox="1"/>
          <p:nvPr/>
        </p:nvSpPr>
        <p:spPr>
          <a:xfrm>
            <a:off x="3776749" y="665940"/>
            <a:ext cx="17740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Pollutant Tolerance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Cambira"/>
              </a:rPr>
              <a:t>Capable of degrading </a:t>
            </a:r>
            <a:r>
              <a:rPr lang="en-US" sz="1000" b="1" dirty="0">
                <a:solidFill>
                  <a:schemeClr val="bg1"/>
                </a:solidFill>
                <a:latin typeface="Cambira"/>
              </a:rPr>
              <a:t>organic pollutants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 through photocatalytic and hydrophobic mechanisms.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010BEC-5D0F-4EE9-2F8E-A1B292C2C010}"/>
              </a:ext>
            </a:extLst>
          </p:cNvPr>
          <p:cNvSpPr txBox="1"/>
          <p:nvPr/>
        </p:nvSpPr>
        <p:spPr>
          <a:xfrm>
            <a:off x="7401634" y="665940"/>
            <a:ext cx="1690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Mechanical Damage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Cambira"/>
              </a:rPr>
              <a:t>Self-healing layers repair </a:t>
            </a:r>
            <a:r>
              <a:rPr lang="en-US" sz="1000" b="1" dirty="0">
                <a:solidFill>
                  <a:schemeClr val="bg1"/>
                </a:solidFill>
                <a:latin typeface="Cambira"/>
              </a:rPr>
              <a:t>microcracks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 under pressure and temperature stimuli.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AA5F62-7120-7DAD-BD5B-433E819E3A77}"/>
              </a:ext>
            </a:extLst>
          </p:cNvPr>
          <p:cNvSpPr txBox="1"/>
          <p:nvPr/>
        </p:nvSpPr>
        <p:spPr>
          <a:xfrm>
            <a:off x="2443234" y="2684496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u="sng" dirty="0">
                <a:solidFill>
                  <a:srgbClr val="7030A0"/>
                </a:solidFill>
                <a:latin typeface="Trebuchet MS" panose="020B0603020202020204" pitchFamily="34" charset="0"/>
              </a:rPr>
              <a:t>Conditions Under Which the Coating Will Not Function</a:t>
            </a:r>
            <a:endParaRPr lang="en-IN" sz="1300" b="1" u="sng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167F8F9-BB03-92A8-F2A1-4BC89524F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6" y="3164548"/>
            <a:ext cx="172956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Extreme Temperatures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Below 0°C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: Microcapsules lose flexibility, deactivating self-healing.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Above 70°C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: Polyurethane degrades under excessive heat.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6A30BA98-E137-16CA-AC17-55F379DC2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740" y="3179490"/>
            <a:ext cx="177404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ira"/>
              </a:rPr>
              <a:t>Mechanical Abrasion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ira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ira"/>
              </a:rPr>
              <a:t>Prolonged heavy wear or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ira"/>
              </a:rPr>
              <a:t>constant traffic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ira"/>
              </a:rPr>
              <a:t> can cause permanent damage.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mbira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98100DF9-8597-94A7-5DEF-FB0D56D1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251" y="3176425"/>
            <a:ext cx="163990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Chemical Exposure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Strong acids/alkalis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weaken hydrophobic and self-healing properties.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Organic solvents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ira"/>
              </a:rPr>
              <a:t> may degrade the polymer matrix.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ir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31C18-8D44-CE09-09D7-4FC5BCA80C8F}"/>
              </a:ext>
            </a:extLst>
          </p:cNvPr>
          <p:cNvSpPr txBox="1"/>
          <p:nvPr/>
        </p:nvSpPr>
        <p:spPr>
          <a:xfrm>
            <a:off x="5634505" y="3183901"/>
            <a:ext cx="16162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mbira"/>
              </a:rPr>
              <a:t>Surface Preparation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Cambira"/>
              </a:rPr>
              <a:t>Improper cleaning (oil, rust, old paint) causes </a:t>
            </a:r>
            <a:r>
              <a:rPr lang="en-US" sz="1000" b="1" dirty="0">
                <a:solidFill>
                  <a:schemeClr val="bg1"/>
                </a:solidFill>
                <a:latin typeface="Cambira"/>
              </a:rPr>
              <a:t>adhesion failures</a:t>
            </a:r>
            <a:r>
              <a:rPr lang="en-US" sz="1000" dirty="0">
                <a:solidFill>
                  <a:schemeClr val="bg1"/>
                </a:solidFill>
                <a:latin typeface="Cambira"/>
              </a:rPr>
              <a:t> or delamination.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33E7F-3990-628B-BB44-D9F71F480F91}"/>
              </a:ext>
            </a:extLst>
          </p:cNvPr>
          <p:cNvSpPr txBox="1"/>
          <p:nvPr/>
        </p:nvSpPr>
        <p:spPr>
          <a:xfrm>
            <a:off x="7413943" y="3168676"/>
            <a:ext cx="16162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Cambira"/>
              </a:rPr>
              <a:t>Submersion</a:t>
            </a:r>
            <a:r>
              <a:rPr lang="en-US" sz="1000" dirty="0">
                <a:latin typeface="Cambir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Cambira"/>
              </a:rPr>
              <a:t>Not suitable for </a:t>
            </a:r>
            <a:r>
              <a:rPr lang="en-US" sz="1000" b="1" dirty="0">
                <a:latin typeface="Cambira"/>
              </a:rPr>
              <a:t>continuous water immersion</a:t>
            </a:r>
            <a:r>
              <a:rPr lang="en-US" sz="1000" dirty="0">
                <a:latin typeface="Cambira"/>
              </a:rPr>
              <a:t> (e.g., underwater pipelines).</a:t>
            </a:r>
          </a:p>
        </p:txBody>
      </p:sp>
    </p:spTree>
    <p:extLst>
      <p:ext uri="{BB962C8B-B14F-4D97-AF65-F5344CB8AC3E}">
        <p14:creationId xmlns:p14="http://schemas.microsoft.com/office/powerpoint/2010/main" val="24017067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4608</Words>
  <Application>Microsoft Office PowerPoint</Application>
  <PresentationFormat>On-screen Show (16:9)</PresentationFormat>
  <Paragraphs>729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Cambira</vt:lpstr>
      <vt:lpstr>Cambria</vt:lpstr>
      <vt:lpstr>Trebuchet MS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rahul rajwar</dc:creator>
  <cp:lastModifiedBy>Arghadeep Biswas</cp:lastModifiedBy>
  <cp:revision>13</cp:revision>
  <dcterms:modified xsi:type="dcterms:W3CDTF">2025-05-09T13:47:50Z</dcterms:modified>
</cp:coreProperties>
</file>